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12" r:id="rId2"/>
  </p:sldMasterIdLst>
  <p:notesMasterIdLst>
    <p:notesMasterId r:id="rId34"/>
  </p:notesMasterIdLst>
  <p:handoutMasterIdLst>
    <p:handoutMasterId r:id="rId35"/>
  </p:handoutMasterIdLst>
  <p:sldIdLst>
    <p:sldId id="2147479518" r:id="rId3"/>
    <p:sldId id="2147480700" r:id="rId4"/>
    <p:sldId id="2147480733" r:id="rId5"/>
    <p:sldId id="2147480738" r:id="rId6"/>
    <p:sldId id="2147480626" r:id="rId7"/>
    <p:sldId id="2147480693" r:id="rId8"/>
    <p:sldId id="2147480701" r:id="rId9"/>
    <p:sldId id="2147480575" r:id="rId10"/>
    <p:sldId id="2147480737" r:id="rId11"/>
    <p:sldId id="2147480729" r:id="rId12"/>
    <p:sldId id="2147480687" r:id="rId13"/>
    <p:sldId id="2147480726" r:id="rId14"/>
    <p:sldId id="2147480736" r:id="rId15"/>
    <p:sldId id="2147480650" r:id="rId16"/>
    <p:sldId id="2147480672" r:id="rId17"/>
    <p:sldId id="2147480579" r:id="rId18"/>
    <p:sldId id="1360" r:id="rId19"/>
    <p:sldId id="2147480712" r:id="rId20"/>
    <p:sldId id="2147480713" r:id="rId21"/>
    <p:sldId id="2147480734" r:id="rId22"/>
    <p:sldId id="2147480723" r:id="rId23"/>
    <p:sldId id="2147480711" r:id="rId24"/>
    <p:sldId id="2147480715" r:id="rId25"/>
    <p:sldId id="2147480716" r:id="rId26"/>
    <p:sldId id="2147480724" r:id="rId27"/>
    <p:sldId id="2147480720" r:id="rId28"/>
    <p:sldId id="2147480717" r:id="rId29"/>
    <p:sldId id="2147480732" r:id="rId30"/>
    <p:sldId id="2147480731" r:id="rId31"/>
    <p:sldId id="2147479555" r:id="rId32"/>
    <p:sldId id="2147480696" r:id="rId33"/>
  </p:sldIdLst>
  <p:sldSz cx="12192000" cy="6858000"/>
  <p:notesSz cx="7102475" cy="9388475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57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7E7"/>
    <a:srgbClr val="7481D7"/>
    <a:srgbClr val="0D0D0D"/>
    <a:srgbClr val="FFF8F3"/>
    <a:srgbClr val="2A446F"/>
    <a:srgbClr val="002745"/>
    <a:srgbClr val="FFFFFF"/>
    <a:srgbClr val="000000"/>
    <a:srgbClr val="FEE398"/>
    <a:srgbClr val="F4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8" autoAdjust="0"/>
    <p:restoredTop sz="79827" autoAdjust="0"/>
  </p:normalViewPr>
  <p:slideViewPr>
    <p:cSldViewPr snapToGrid="0" showGuides="1">
      <p:cViewPr varScale="1">
        <p:scale>
          <a:sx n="121" d="100"/>
          <a:sy n="121" d="100"/>
        </p:scale>
        <p:origin x="1398" y="102"/>
      </p:cViewPr>
      <p:guideLst/>
    </p:cSldViewPr>
  </p:slideViewPr>
  <p:outlineViewPr>
    <p:cViewPr>
      <p:scale>
        <a:sx n="33" d="100"/>
        <a:sy n="33" d="100"/>
      </p:scale>
      <p:origin x="0" y="-9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4119BA-15CB-46A8-94DE-531D111D0DD7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A74835-E187-426D-8C72-8FA2A71DDA8D}">
      <dgm:prSet phldrT="[Text]"/>
      <dgm:spPr/>
      <dgm:t>
        <a:bodyPr/>
        <a:lstStyle/>
        <a:p>
          <a:r>
            <a:rPr lang="en-US" dirty="0"/>
            <a:t>Assets</a:t>
          </a:r>
        </a:p>
      </dgm:t>
    </dgm:pt>
    <dgm:pt modelId="{0F8C21F6-1C0E-4AD4-AE0F-6E511400A9EC}" type="parTrans" cxnId="{9CD235F6-8643-435B-B95C-F05C10FBEA8C}">
      <dgm:prSet/>
      <dgm:spPr/>
      <dgm:t>
        <a:bodyPr/>
        <a:lstStyle/>
        <a:p>
          <a:endParaRPr lang="en-US"/>
        </a:p>
      </dgm:t>
    </dgm:pt>
    <dgm:pt modelId="{6F5A8C2F-5CD0-43EC-9849-9B3372275310}" type="sibTrans" cxnId="{9CD235F6-8643-435B-B95C-F05C10FBEA8C}">
      <dgm:prSet/>
      <dgm:spPr/>
      <dgm:t>
        <a:bodyPr/>
        <a:lstStyle/>
        <a:p>
          <a:endParaRPr lang="en-US"/>
        </a:p>
      </dgm:t>
    </dgm:pt>
    <dgm:pt modelId="{29EEC40B-586E-4217-83D4-3B02247AA6E2}">
      <dgm:prSet phldrT="[Text]"/>
      <dgm:spPr/>
      <dgm:t>
        <a:bodyPr/>
        <a:lstStyle/>
        <a:p>
          <a:r>
            <a:rPr lang="en-US" dirty="0"/>
            <a:t>Activity</a:t>
          </a:r>
        </a:p>
      </dgm:t>
    </dgm:pt>
    <dgm:pt modelId="{E23FB1ED-AA0A-4E8D-81F6-3B3009DC861D}" type="parTrans" cxnId="{B22D3ED7-52C9-47C7-8DC3-5A5526F3AB08}">
      <dgm:prSet/>
      <dgm:spPr/>
      <dgm:t>
        <a:bodyPr/>
        <a:lstStyle/>
        <a:p>
          <a:endParaRPr lang="en-US"/>
        </a:p>
      </dgm:t>
    </dgm:pt>
    <dgm:pt modelId="{337FF531-5C05-41BC-9087-6D8198FD6404}" type="sibTrans" cxnId="{B22D3ED7-52C9-47C7-8DC3-5A5526F3AB08}">
      <dgm:prSet/>
      <dgm:spPr/>
      <dgm:t>
        <a:bodyPr/>
        <a:lstStyle/>
        <a:p>
          <a:endParaRPr lang="en-US"/>
        </a:p>
      </dgm:t>
    </dgm:pt>
    <dgm:pt modelId="{44028C3F-3860-41CE-A1CD-EE2707D5858E}">
      <dgm:prSet phldrT="[Text]"/>
      <dgm:spPr/>
      <dgm:t>
        <a:bodyPr/>
        <a:lstStyle/>
        <a:p>
          <a:r>
            <a:rPr lang="en-US" dirty="0"/>
            <a:t>Attack Paths</a:t>
          </a:r>
        </a:p>
      </dgm:t>
    </dgm:pt>
    <dgm:pt modelId="{AC2D9EB3-9DB6-40EC-B9DD-BA9412B871BF}" type="parTrans" cxnId="{31AD9195-3F57-486C-8C44-42D701347658}">
      <dgm:prSet/>
      <dgm:spPr/>
      <dgm:t>
        <a:bodyPr/>
        <a:lstStyle/>
        <a:p>
          <a:endParaRPr lang="en-US"/>
        </a:p>
      </dgm:t>
    </dgm:pt>
    <dgm:pt modelId="{72AD1A9B-4E1D-4BBE-8DA1-BC9F9A9DD8A0}" type="sibTrans" cxnId="{31AD9195-3F57-486C-8C44-42D701347658}">
      <dgm:prSet/>
      <dgm:spPr/>
      <dgm:t>
        <a:bodyPr/>
        <a:lstStyle/>
        <a:p>
          <a:endParaRPr lang="en-US"/>
        </a:p>
      </dgm:t>
    </dgm:pt>
    <dgm:pt modelId="{D5611532-2788-4F26-8A54-A35A79C5365C}" type="pres">
      <dgm:prSet presAssocID="{AB4119BA-15CB-46A8-94DE-531D111D0DD7}" presName="diagram" presStyleCnt="0">
        <dgm:presLayoutVars>
          <dgm:dir/>
          <dgm:resizeHandles val="exact"/>
        </dgm:presLayoutVars>
      </dgm:prSet>
      <dgm:spPr/>
    </dgm:pt>
    <dgm:pt modelId="{1CC733CB-1EB7-4C6A-8F9B-D819B21D7326}" type="pres">
      <dgm:prSet presAssocID="{90A74835-E187-426D-8C72-8FA2A71DDA8D}" presName="node" presStyleLbl="node1" presStyleIdx="0" presStyleCnt="3">
        <dgm:presLayoutVars>
          <dgm:bulletEnabled val="1"/>
        </dgm:presLayoutVars>
      </dgm:prSet>
      <dgm:spPr/>
    </dgm:pt>
    <dgm:pt modelId="{8CDD7FED-B115-4C07-A951-769D0B5B01D7}" type="pres">
      <dgm:prSet presAssocID="{6F5A8C2F-5CD0-43EC-9849-9B3372275310}" presName="sibTrans" presStyleCnt="0"/>
      <dgm:spPr/>
    </dgm:pt>
    <dgm:pt modelId="{895E9751-ECCE-4115-B94F-A2082F47F0A1}" type="pres">
      <dgm:prSet presAssocID="{29EEC40B-586E-4217-83D4-3B02247AA6E2}" presName="node" presStyleLbl="node1" presStyleIdx="1" presStyleCnt="3">
        <dgm:presLayoutVars>
          <dgm:bulletEnabled val="1"/>
        </dgm:presLayoutVars>
      </dgm:prSet>
      <dgm:spPr/>
    </dgm:pt>
    <dgm:pt modelId="{2043CF37-9868-4CAE-B1EB-792B205961B6}" type="pres">
      <dgm:prSet presAssocID="{337FF531-5C05-41BC-9087-6D8198FD6404}" presName="sibTrans" presStyleCnt="0"/>
      <dgm:spPr/>
    </dgm:pt>
    <dgm:pt modelId="{DDAFE168-1A0D-46EB-A83C-9D4E63AEDF01}" type="pres">
      <dgm:prSet presAssocID="{44028C3F-3860-41CE-A1CD-EE2707D5858E}" presName="node" presStyleLbl="node1" presStyleIdx="2" presStyleCnt="3">
        <dgm:presLayoutVars>
          <dgm:bulletEnabled val="1"/>
        </dgm:presLayoutVars>
      </dgm:prSet>
      <dgm:spPr/>
    </dgm:pt>
  </dgm:ptLst>
  <dgm:cxnLst>
    <dgm:cxn modelId="{2B67A515-92EB-4FCD-85B9-BA2B4B23FF99}" type="presOf" srcId="{90A74835-E187-426D-8C72-8FA2A71DDA8D}" destId="{1CC733CB-1EB7-4C6A-8F9B-D819B21D7326}" srcOrd="0" destOrd="0" presId="urn:microsoft.com/office/officeart/2005/8/layout/default"/>
    <dgm:cxn modelId="{31AD9195-3F57-486C-8C44-42D701347658}" srcId="{AB4119BA-15CB-46A8-94DE-531D111D0DD7}" destId="{44028C3F-3860-41CE-A1CD-EE2707D5858E}" srcOrd="2" destOrd="0" parTransId="{AC2D9EB3-9DB6-40EC-B9DD-BA9412B871BF}" sibTransId="{72AD1A9B-4E1D-4BBE-8DA1-BC9F9A9DD8A0}"/>
    <dgm:cxn modelId="{179C2AA9-2D6A-41A6-9830-33EFC213F168}" type="presOf" srcId="{29EEC40B-586E-4217-83D4-3B02247AA6E2}" destId="{895E9751-ECCE-4115-B94F-A2082F47F0A1}" srcOrd="0" destOrd="0" presId="urn:microsoft.com/office/officeart/2005/8/layout/default"/>
    <dgm:cxn modelId="{7EE247C0-E9C0-4BE2-9906-D99E6B4E986D}" type="presOf" srcId="{AB4119BA-15CB-46A8-94DE-531D111D0DD7}" destId="{D5611532-2788-4F26-8A54-A35A79C5365C}" srcOrd="0" destOrd="0" presId="urn:microsoft.com/office/officeart/2005/8/layout/default"/>
    <dgm:cxn modelId="{B22D3ED7-52C9-47C7-8DC3-5A5526F3AB08}" srcId="{AB4119BA-15CB-46A8-94DE-531D111D0DD7}" destId="{29EEC40B-586E-4217-83D4-3B02247AA6E2}" srcOrd="1" destOrd="0" parTransId="{E23FB1ED-AA0A-4E8D-81F6-3B3009DC861D}" sibTransId="{337FF531-5C05-41BC-9087-6D8198FD6404}"/>
    <dgm:cxn modelId="{9CD235F6-8643-435B-B95C-F05C10FBEA8C}" srcId="{AB4119BA-15CB-46A8-94DE-531D111D0DD7}" destId="{90A74835-E187-426D-8C72-8FA2A71DDA8D}" srcOrd="0" destOrd="0" parTransId="{0F8C21F6-1C0E-4AD4-AE0F-6E511400A9EC}" sibTransId="{6F5A8C2F-5CD0-43EC-9849-9B3372275310}"/>
    <dgm:cxn modelId="{8DA485FC-4583-43B3-B351-BC685E1AF343}" type="presOf" srcId="{44028C3F-3860-41CE-A1CD-EE2707D5858E}" destId="{DDAFE168-1A0D-46EB-A83C-9D4E63AEDF01}" srcOrd="0" destOrd="0" presId="urn:microsoft.com/office/officeart/2005/8/layout/default"/>
    <dgm:cxn modelId="{6F078AE6-9324-4650-B997-C1D4B69F79D5}" type="presParOf" srcId="{D5611532-2788-4F26-8A54-A35A79C5365C}" destId="{1CC733CB-1EB7-4C6A-8F9B-D819B21D7326}" srcOrd="0" destOrd="0" presId="urn:microsoft.com/office/officeart/2005/8/layout/default"/>
    <dgm:cxn modelId="{15241009-ABB6-4087-80BA-0DDCF524D604}" type="presParOf" srcId="{D5611532-2788-4F26-8A54-A35A79C5365C}" destId="{8CDD7FED-B115-4C07-A951-769D0B5B01D7}" srcOrd="1" destOrd="0" presId="urn:microsoft.com/office/officeart/2005/8/layout/default"/>
    <dgm:cxn modelId="{C1C92C93-9284-4815-880D-B5AAF2ED1F50}" type="presParOf" srcId="{D5611532-2788-4F26-8A54-A35A79C5365C}" destId="{895E9751-ECCE-4115-B94F-A2082F47F0A1}" srcOrd="2" destOrd="0" presId="urn:microsoft.com/office/officeart/2005/8/layout/default"/>
    <dgm:cxn modelId="{7AC8E69A-FD3D-48F8-B1FC-96FE6D73C942}" type="presParOf" srcId="{D5611532-2788-4F26-8A54-A35A79C5365C}" destId="{2043CF37-9868-4CAE-B1EB-792B205961B6}" srcOrd="3" destOrd="0" presId="urn:microsoft.com/office/officeart/2005/8/layout/default"/>
    <dgm:cxn modelId="{41655CEE-2EF9-468A-B30E-F3500A714882}" type="presParOf" srcId="{D5611532-2788-4F26-8A54-A35A79C5365C}" destId="{DDAFE168-1A0D-46EB-A83C-9D4E63AEDF0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4119BA-15CB-46A8-94DE-531D111D0DD7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A74835-E187-426D-8C72-8FA2A71DDA8D}">
      <dgm:prSet phldrT="[Text]"/>
      <dgm:spPr/>
      <dgm:t>
        <a:bodyPr/>
        <a:lstStyle/>
        <a:p>
          <a:r>
            <a:rPr lang="en-US" dirty="0"/>
            <a:t>Assets</a:t>
          </a:r>
        </a:p>
      </dgm:t>
    </dgm:pt>
    <dgm:pt modelId="{0F8C21F6-1C0E-4AD4-AE0F-6E511400A9EC}" type="parTrans" cxnId="{9CD235F6-8643-435B-B95C-F05C10FBEA8C}">
      <dgm:prSet/>
      <dgm:spPr/>
      <dgm:t>
        <a:bodyPr/>
        <a:lstStyle/>
        <a:p>
          <a:endParaRPr lang="en-US"/>
        </a:p>
      </dgm:t>
    </dgm:pt>
    <dgm:pt modelId="{6F5A8C2F-5CD0-43EC-9849-9B3372275310}" type="sibTrans" cxnId="{9CD235F6-8643-435B-B95C-F05C10FBEA8C}">
      <dgm:prSet/>
      <dgm:spPr/>
      <dgm:t>
        <a:bodyPr/>
        <a:lstStyle/>
        <a:p>
          <a:endParaRPr lang="en-US"/>
        </a:p>
      </dgm:t>
    </dgm:pt>
    <dgm:pt modelId="{29EEC40B-586E-4217-83D4-3B02247AA6E2}">
      <dgm:prSet phldrT="[Text]"/>
      <dgm:spPr/>
      <dgm:t>
        <a:bodyPr/>
        <a:lstStyle/>
        <a:p>
          <a:r>
            <a:rPr lang="en-US" dirty="0"/>
            <a:t>Activity</a:t>
          </a:r>
        </a:p>
      </dgm:t>
    </dgm:pt>
    <dgm:pt modelId="{E23FB1ED-AA0A-4E8D-81F6-3B3009DC861D}" type="parTrans" cxnId="{B22D3ED7-52C9-47C7-8DC3-5A5526F3AB08}">
      <dgm:prSet/>
      <dgm:spPr/>
      <dgm:t>
        <a:bodyPr/>
        <a:lstStyle/>
        <a:p>
          <a:endParaRPr lang="en-US"/>
        </a:p>
      </dgm:t>
    </dgm:pt>
    <dgm:pt modelId="{337FF531-5C05-41BC-9087-6D8198FD6404}" type="sibTrans" cxnId="{B22D3ED7-52C9-47C7-8DC3-5A5526F3AB08}">
      <dgm:prSet/>
      <dgm:spPr/>
      <dgm:t>
        <a:bodyPr/>
        <a:lstStyle/>
        <a:p>
          <a:endParaRPr lang="en-US"/>
        </a:p>
      </dgm:t>
    </dgm:pt>
    <dgm:pt modelId="{44028C3F-3860-41CE-A1CD-EE2707D5858E}">
      <dgm:prSet phldrT="[Text]"/>
      <dgm:spPr/>
      <dgm:t>
        <a:bodyPr/>
        <a:lstStyle/>
        <a:p>
          <a:r>
            <a:rPr lang="en-US" dirty="0"/>
            <a:t>Attack Paths</a:t>
          </a:r>
        </a:p>
      </dgm:t>
    </dgm:pt>
    <dgm:pt modelId="{AC2D9EB3-9DB6-40EC-B9DD-BA9412B871BF}" type="parTrans" cxnId="{31AD9195-3F57-486C-8C44-42D701347658}">
      <dgm:prSet/>
      <dgm:spPr/>
      <dgm:t>
        <a:bodyPr/>
        <a:lstStyle/>
        <a:p>
          <a:endParaRPr lang="en-US"/>
        </a:p>
      </dgm:t>
    </dgm:pt>
    <dgm:pt modelId="{72AD1A9B-4E1D-4BBE-8DA1-BC9F9A9DD8A0}" type="sibTrans" cxnId="{31AD9195-3F57-486C-8C44-42D701347658}">
      <dgm:prSet/>
      <dgm:spPr/>
      <dgm:t>
        <a:bodyPr/>
        <a:lstStyle/>
        <a:p>
          <a:endParaRPr lang="en-US"/>
        </a:p>
      </dgm:t>
    </dgm:pt>
    <dgm:pt modelId="{D5611532-2788-4F26-8A54-A35A79C5365C}" type="pres">
      <dgm:prSet presAssocID="{AB4119BA-15CB-46A8-94DE-531D111D0DD7}" presName="diagram" presStyleCnt="0">
        <dgm:presLayoutVars>
          <dgm:dir/>
          <dgm:resizeHandles val="exact"/>
        </dgm:presLayoutVars>
      </dgm:prSet>
      <dgm:spPr/>
    </dgm:pt>
    <dgm:pt modelId="{1CC733CB-1EB7-4C6A-8F9B-D819B21D7326}" type="pres">
      <dgm:prSet presAssocID="{90A74835-E187-426D-8C72-8FA2A71DDA8D}" presName="node" presStyleLbl="node1" presStyleIdx="0" presStyleCnt="3">
        <dgm:presLayoutVars>
          <dgm:bulletEnabled val="1"/>
        </dgm:presLayoutVars>
      </dgm:prSet>
      <dgm:spPr/>
    </dgm:pt>
    <dgm:pt modelId="{8CDD7FED-B115-4C07-A951-769D0B5B01D7}" type="pres">
      <dgm:prSet presAssocID="{6F5A8C2F-5CD0-43EC-9849-9B3372275310}" presName="sibTrans" presStyleCnt="0"/>
      <dgm:spPr/>
    </dgm:pt>
    <dgm:pt modelId="{895E9751-ECCE-4115-B94F-A2082F47F0A1}" type="pres">
      <dgm:prSet presAssocID="{29EEC40B-586E-4217-83D4-3B02247AA6E2}" presName="node" presStyleLbl="node1" presStyleIdx="1" presStyleCnt="3">
        <dgm:presLayoutVars>
          <dgm:bulletEnabled val="1"/>
        </dgm:presLayoutVars>
      </dgm:prSet>
      <dgm:spPr/>
    </dgm:pt>
    <dgm:pt modelId="{2043CF37-9868-4CAE-B1EB-792B205961B6}" type="pres">
      <dgm:prSet presAssocID="{337FF531-5C05-41BC-9087-6D8198FD6404}" presName="sibTrans" presStyleCnt="0"/>
      <dgm:spPr/>
    </dgm:pt>
    <dgm:pt modelId="{DDAFE168-1A0D-46EB-A83C-9D4E63AEDF01}" type="pres">
      <dgm:prSet presAssocID="{44028C3F-3860-41CE-A1CD-EE2707D5858E}" presName="node" presStyleLbl="node1" presStyleIdx="2" presStyleCnt="3" custLinFactX="62" custLinFactNeighborX="100000" custLinFactNeighborY="2370">
        <dgm:presLayoutVars>
          <dgm:bulletEnabled val="1"/>
        </dgm:presLayoutVars>
      </dgm:prSet>
      <dgm:spPr/>
    </dgm:pt>
  </dgm:ptLst>
  <dgm:cxnLst>
    <dgm:cxn modelId="{2B67A515-92EB-4FCD-85B9-BA2B4B23FF99}" type="presOf" srcId="{90A74835-E187-426D-8C72-8FA2A71DDA8D}" destId="{1CC733CB-1EB7-4C6A-8F9B-D819B21D7326}" srcOrd="0" destOrd="0" presId="urn:microsoft.com/office/officeart/2005/8/layout/default"/>
    <dgm:cxn modelId="{31AD9195-3F57-486C-8C44-42D701347658}" srcId="{AB4119BA-15CB-46A8-94DE-531D111D0DD7}" destId="{44028C3F-3860-41CE-A1CD-EE2707D5858E}" srcOrd="2" destOrd="0" parTransId="{AC2D9EB3-9DB6-40EC-B9DD-BA9412B871BF}" sibTransId="{72AD1A9B-4E1D-4BBE-8DA1-BC9F9A9DD8A0}"/>
    <dgm:cxn modelId="{179C2AA9-2D6A-41A6-9830-33EFC213F168}" type="presOf" srcId="{29EEC40B-586E-4217-83D4-3B02247AA6E2}" destId="{895E9751-ECCE-4115-B94F-A2082F47F0A1}" srcOrd="0" destOrd="0" presId="urn:microsoft.com/office/officeart/2005/8/layout/default"/>
    <dgm:cxn modelId="{7EE247C0-E9C0-4BE2-9906-D99E6B4E986D}" type="presOf" srcId="{AB4119BA-15CB-46A8-94DE-531D111D0DD7}" destId="{D5611532-2788-4F26-8A54-A35A79C5365C}" srcOrd="0" destOrd="0" presId="urn:microsoft.com/office/officeart/2005/8/layout/default"/>
    <dgm:cxn modelId="{B22D3ED7-52C9-47C7-8DC3-5A5526F3AB08}" srcId="{AB4119BA-15CB-46A8-94DE-531D111D0DD7}" destId="{29EEC40B-586E-4217-83D4-3B02247AA6E2}" srcOrd="1" destOrd="0" parTransId="{E23FB1ED-AA0A-4E8D-81F6-3B3009DC861D}" sibTransId="{337FF531-5C05-41BC-9087-6D8198FD6404}"/>
    <dgm:cxn modelId="{9CD235F6-8643-435B-B95C-F05C10FBEA8C}" srcId="{AB4119BA-15CB-46A8-94DE-531D111D0DD7}" destId="{90A74835-E187-426D-8C72-8FA2A71DDA8D}" srcOrd="0" destOrd="0" parTransId="{0F8C21F6-1C0E-4AD4-AE0F-6E511400A9EC}" sibTransId="{6F5A8C2F-5CD0-43EC-9849-9B3372275310}"/>
    <dgm:cxn modelId="{8DA485FC-4583-43B3-B351-BC685E1AF343}" type="presOf" srcId="{44028C3F-3860-41CE-A1CD-EE2707D5858E}" destId="{DDAFE168-1A0D-46EB-A83C-9D4E63AEDF01}" srcOrd="0" destOrd="0" presId="urn:microsoft.com/office/officeart/2005/8/layout/default"/>
    <dgm:cxn modelId="{6F078AE6-9324-4650-B997-C1D4B69F79D5}" type="presParOf" srcId="{D5611532-2788-4F26-8A54-A35A79C5365C}" destId="{1CC733CB-1EB7-4C6A-8F9B-D819B21D7326}" srcOrd="0" destOrd="0" presId="urn:microsoft.com/office/officeart/2005/8/layout/default"/>
    <dgm:cxn modelId="{15241009-ABB6-4087-80BA-0DDCF524D604}" type="presParOf" srcId="{D5611532-2788-4F26-8A54-A35A79C5365C}" destId="{8CDD7FED-B115-4C07-A951-769D0B5B01D7}" srcOrd="1" destOrd="0" presId="urn:microsoft.com/office/officeart/2005/8/layout/default"/>
    <dgm:cxn modelId="{C1C92C93-9284-4815-880D-B5AAF2ED1F50}" type="presParOf" srcId="{D5611532-2788-4F26-8A54-A35A79C5365C}" destId="{895E9751-ECCE-4115-B94F-A2082F47F0A1}" srcOrd="2" destOrd="0" presId="urn:microsoft.com/office/officeart/2005/8/layout/default"/>
    <dgm:cxn modelId="{7AC8E69A-FD3D-48F8-B1FC-96FE6D73C942}" type="presParOf" srcId="{D5611532-2788-4F26-8A54-A35A79C5365C}" destId="{2043CF37-9868-4CAE-B1EB-792B205961B6}" srcOrd="3" destOrd="0" presId="urn:microsoft.com/office/officeart/2005/8/layout/default"/>
    <dgm:cxn modelId="{41655CEE-2EF9-468A-B30E-F3500A714882}" type="presParOf" srcId="{D5611532-2788-4F26-8A54-A35A79C5365C}" destId="{DDAFE168-1A0D-46EB-A83C-9D4E63AEDF0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0C2C2A-480C-4C85-995E-59D5C40E466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58E7DB-20DD-4FBD-9261-86BAB2653129}">
      <dgm:prSet phldrT="[Text]" custT="1"/>
      <dgm:spPr>
        <a:solidFill>
          <a:srgbClr val="225B62"/>
        </a:solidFill>
      </dgm:spPr>
      <dgm:t>
        <a:bodyPr lIns="0" tIns="91440" rIns="0" bIns="0" anchor="t"/>
        <a:lstStyle/>
        <a:p>
          <a:r>
            <a:rPr lang="en-US" sz="2800" dirty="0"/>
            <a:t>400M </a:t>
          </a:r>
          <a:r>
            <a:rPr lang="en-US" sz="1800" dirty="0"/>
            <a:t>nodes</a:t>
          </a:r>
          <a:endParaRPr lang="en-US" sz="2800" dirty="0"/>
        </a:p>
        <a:p>
          <a:r>
            <a:rPr lang="en-US" sz="1400" dirty="0"/>
            <a:t>100 types</a:t>
          </a:r>
          <a:endParaRPr lang="en-US" sz="2000" dirty="0"/>
        </a:p>
      </dgm:t>
    </dgm:pt>
    <dgm:pt modelId="{88BD0122-6539-4A0E-9B34-6F3736F139AB}" type="parTrans" cxnId="{12731EFA-190D-46DC-8FEF-FCFA8DC6C7AE}">
      <dgm:prSet/>
      <dgm:spPr/>
      <dgm:t>
        <a:bodyPr/>
        <a:lstStyle/>
        <a:p>
          <a:endParaRPr lang="en-US"/>
        </a:p>
      </dgm:t>
    </dgm:pt>
    <dgm:pt modelId="{9518F0FD-C513-4569-B343-EA9100E33FC1}" type="sibTrans" cxnId="{12731EFA-190D-46DC-8FEF-FCFA8DC6C7AE}">
      <dgm:prSet/>
      <dgm:spPr/>
      <dgm:t>
        <a:bodyPr/>
        <a:lstStyle/>
        <a:p>
          <a:endParaRPr lang="en-US"/>
        </a:p>
      </dgm:t>
    </dgm:pt>
    <dgm:pt modelId="{49BB1DDD-D01F-480E-BD57-63F448C5696F}">
      <dgm:prSet phldrT="[Text]" custT="1"/>
      <dgm:spPr>
        <a:solidFill>
          <a:srgbClr val="2A446F"/>
        </a:solidFill>
      </dgm:spPr>
      <dgm:t>
        <a:bodyPr anchor="t"/>
        <a:lstStyle/>
        <a:p>
          <a:r>
            <a:rPr lang="en-US" sz="2800" dirty="0"/>
            <a:t>1B </a:t>
          </a:r>
          <a:r>
            <a:rPr lang="en-US" sz="1800" dirty="0"/>
            <a:t>edges</a:t>
          </a:r>
          <a:endParaRPr lang="en-US" sz="2800" dirty="0"/>
        </a:p>
        <a:p>
          <a:r>
            <a:rPr lang="en-US" sz="1600" dirty="0"/>
            <a:t>200 types</a:t>
          </a:r>
        </a:p>
      </dgm:t>
    </dgm:pt>
    <dgm:pt modelId="{710E1FC6-E1B5-4FCF-B59F-0F46DF8AF911}" type="parTrans" cxnId="{89311DC8-125D-4E78-9CDD-878D7CE5FE1F}">
      <dgm:prSet/>
      <dgm:spPr/>
      <dgm:t>
        <a:bodyPr/>
        <a:lstStyle/>
        <a:p>
          <a:endParaRPr lang="en-US"/>
        </a:p>
      </dgm:t>
    </dgm:pt>
    <dgm:pt modelId="{60CC636B-37A5-4890-BC0D-2C9771DF25F9}" type="sibTrans" cxnId="{89311DC8-125D-4E78-9CDD-878D7CE5FE1F}">
      <dgm:prSet/>
      <dgm:spPr/>
      <dgm:t>
        <a:bodyPr/>
        <a:lstStyle/>
        <a:p>
          <a:endParaRPr lang="en-US"/>
        </a:p>
      </dgm:t>
    </dgm:pt>
    <dgm:pt modelId="{47ECFC14-718C-4BA1-B7EB-8F425356E508}">
      <dgm:prSet phldrT="[Text]" custT="1"/>
      <dgm:spPr>
        <a:solidFill>
          <a:srgbClr val="463668"/>
        </a:solidFill>
      </dgm:spPr>
      <dgm:t>
        <a:bodyPr anchor="t"/>
        <a:lstStyle/>
        <a:p>
          <a:pPr>
            <a:lnSpc>
              <a:spcPct val="90000"/>
            </a:lnSpc>
          </a:pPr>
          <a:r>
            <a:rPr lang="en-US" sz="2800" dirty="0"/>
            <a:t>6B </a:t>
          </a:r>
        </a:p>
        <a:p>
          <a:pPr>
            <a:lnSpc>
              <a:spcPct val="90000"/>
            </a:lnSpc>
          </a:pPr>
          <a:r>
            <a:rPr lang="en-US" sz="1600" dirty="0"/>
            <a:t>properties</a:t>
          </a:r>
          <a:endParaRPr lang="en-US" sz="2000" dirty="0"/>
        </a:p>
      </dgm:t>
    </dgm:pt>
    <dgm:pt modelId="{F3BE02E2-DE43-466A-9269-626A81F44FAE}" type="parTrans" cxnId="{E166BDF2-D70D-4C04-84FF-C71503A67695}">
      <dgm:prSet/>
      <dgm:spPr/>
      <dgm:t>
        <a:bodyPr/>
        <a:lstStyle/>
        <a:p>
          <a:endParaRPr lang="en-US"/>
        </a:p>
      </dgm:t>
    </dgm:pt>
    <dgm:pt modelId="{6B54238C-0C9A-409A-9175-0515070DB9F4}" type="sibTrans" cxnId="{E166BDF2-D70D-4C04-84FF-C71503A67695}">
      <dgm:prSet/>
      <dgm:spPr/>
      <dgm:t>
        <a:bodyPr/>
        <a:lstStyle/>
        <a:p>
          <a:endParaRPr lang="en-US"/>
        </a:p>
      </dgm:t>
    </dgm:pt>
    <dgm:pt modelId="{14ED5BCD-2158-4AF7-A402-572BCC47FEC8}" type="pres">
      <dgm:prSet presAssocID="{CF0C2C2A-480C-4C85-995E-59D5C40E4667}" presName="diagram" presStyleCnt="0">
        <dgm:presLayoutVars>
          <dgm:dir/>
          <dgm:resizeHandles val="exact"/>
        </dgm:presLayoutVars>
      </dgm:prSet>
      <dgm:spPr/>
    </dgm:pt>
    <dgm:pt modelId="{7B7178C4-3466-46FF-9BBD-C08FCBBAA399}" type="pres">
      <dgm:prSet presAssocID="{DD58E7DB-20DD-4FBD-9261-86BAB2653129}" presName="node" presStyleLbl="node1" presStyleIdx="0" presStyleCnt="3">
        <dgm:presLayoutVars>
          <dgm:bulletEnabled val="1"/>
        </dgm:presLayoutVars>
      </dgm:prSet>
      <dgm:spPr/>
    </dgm:pt>
    <dgm:pt modelId="{299AE1B3-733A-4BE2-B0B0-2E5DFECCF1ED}" type="pres">
      <dgm:prSet presAssocID="{9518F0FD-C513-4569-B343-EA9100E33FC1}" presName="sibTrans" presStyleCnt="0"/>
      <dgm:spPr/>
    </dgm:pt>
    <dgm:pt modelId="{7A5AAEF8-A331-48BE-8D47-7403AC0A26E5}" type="pres">
      <dgm:prSet presAssocID="{49BB1DDD-D01F-480E-BD57-63F448C5696F}" presName="node" presStyleLbl="node1" presStyleIdx="1" presStyleCnt="3">
        <dgm:presLayoutVars>
          <dgm:bulletEnabled val="1"/>
        </dgm:presLayoutVars>
      </dgm:prSet>
      <dgm:spPr/>
    </dgm:pt>
    <dgm:pt modelId="{8DB6CFBD-9245-416A-9611-8246134CE5FE}" type="pres">
      <dgm:prSet presAssocID="{60CC636B-37A5-4890-BC0D-2C9771DF25F9}" presName="sibTrans" presStyleCnt="0"/>
      <dgm:spPr/>
    </dgm:pt>
    <dgm:pt modelId="{35F2894C-BDA3-4A5B-9FB3-565D0ADC5D5F}" type="pres">
      <dgm:prSet presAssocID="{47ECFC14-718C-4BA1-B7EB-8F425356E508}" presName="node" presStyleLbl="node1" presStyleIdx="2" presStyleCnt="3">
        <dgm:presLayoutVars>
          <dgm:bulletEnabled val="1"/>
        </dgm:presLayoutVars>
      </dgm:prSet>
      <dgm:spPr/>
    </dgm:pt>
  </dgm:ptLst>
  <dgm:cxnLst>
    <dgm:cxn modelId="{FD275842-4799-4674-83D5-0FC2505C55EE}" type="presOf" srcId="{DD58E7DB-20DD-4FBD-9261-86BAB2653129}" destId="{7B7178C4-3466-46FF-9BBD-C08FCBBAA399}" srcOrd="0" destOrd="0" presId="urn:microsoft.com/office/officeart/2005/8/layout/default"/>
    <dgm:cxn modelId="{1E335249-7554-4700-880C-E0A733C48035}" type="presOf" srcId="{47ECFC14-718C-4BA1-B7EB-8F425356E508}" destId="{35F2894C-BDA3-4A5B-9FB3-565D0ADC5D5F}" srcOrd="0" destOrd="0" presId="urn:microsoft.com/office/officeart/2005/8/layout/default"/>
    <dgm:cxn modelId="{F6B2016A-225D-4179-B8A2-7D1E321CE733}" type="presOf" srcId="{49BB1DDD-D01F-480E-BD57-63F448C5696F}" destId="{7A5AAEF8-A331-48BE-8D47-7403AC0A26E5}" srcOrd="0" destOrd="0" presId="urn:microsoft.com/office/officeart/2005/8/layout/default"/>
    <dgm:cxn modelId="{3FAD9C85-7947-43C4-9419-F808830DB126}" type="presOf" srcId="{CF0C2C2A-480C-4C85-995E-59D5C40E4667}" destId="{14ED5BCD-2158-4AF7-A402-572BCC47FEC8}" srcOrd="0" destOrd="0" presId="urn:microsoft.com/office/officeart/2005/8/layout/default"/>
    <dgm:cxn modelId="{89311DC8-125D-4E78-9CDD-878D7CE5FE1F}" srcId="{CF0C2C2A-480C-4C85-995E-59D5C40E4667}" destId="{49BB1DDD-D01F-480E-BD57-63F448C5696F}" srcOrd="1" destOrd="0" parTransId="{710E1FC6-E1B5-4FCF-B59F-0F46DF8AF911}" sibTransId="{60CC636B-37A5-4890-BC0D-2C9771DF25F9}"/>
    <dgm:cxn modelId="{E166BDF2-D70D-4C04-84FF-C71503A67695}" srcId="{CF0C2C2A-480C-4C85-995E-59D5C40E4667}" destId="{47ECFC14-718C-4BA1-B7EB-8F425356E508}" srcOrd="2" destOrd="0" parTransId="{F3BE02E2-DE43-466A-9269-626A81F44FAE}" sibTransId="{6B54238C-0C9A-409A-9175-0515070DB9F4}"/>
    <dgm:cxn modelId="{12731EFA-190D-46DC-8FEF-FCFA8DC6C7AE}" srcId="{CF0C2C2A-480C-4C85-995E-59D5C40E4667}" destId="{DD58E7DB-20DD-4FBD-9261-86BAB2653129}" srcOrd="0" destOrd="0" parTransId="{88BD0122-6539-4A0E-9B34-6F3736F139AB}" sibTransId="{9518F0FD-C513-4569-B343-EA9100E33FC1}"/>
    <dgm:cxn modelId="{FBAC124B-9C64-453F-AC56-D723DCC4A8B7}" type="presParOf" srcId="{14ED5BCD-2158-4AF7-A402-572BCC47FEC8}" destId="{7B7178C4-3466-46FF-9BBD-C08FCBBAA399}" srcOrd="0" destOrd="0" presId="urn:microsoft.com/office/officeart/2005/8/layout/default"/>
    <dgm:cxn modelId="{BA2E7966-DC23-4EDF-9FFC-FC6E94D4801B}" type="presParOf" srcId="{14ED5BCD-2158-4AF7-A402-572BCC47FEC8}" destId="{299AE1B3-733A-4BE2-B0B0-2E5DFECCF1ED}" srcOrd="1" destOrd="0" presId="urn:microsoft.com/office/officeart/2005/8/layout/default"/>
    <dgm:cxn modelId="{22F7B03A-4650-4B0C-8AC6-6AACA660F6A1}" type="presParOf" srcId="{14ED5BCD-2158-4AF7-A402-572BCC47FEC8}" destId="{7A5AAEF8-A331-48BE-8D47-7403AC0A26E5}" srcOrd="2" destOrd="0" presId="urn:microsoft.com/office/officeart/2005/8/layout/default"/>
    <dgm:cxn modelId="{FD098682-6A3B-4713-8A7C-55B4CBDAC8F4}" type="presParOf" srcId="{14ED5BCD-2158-4AF7-A402-572BCC47FEC8}" destId="{8DB6CFBD-9245-416A-9611-8246134CE5FE}" srcOrd="3" destOrd="0" presId="urn:microsoft.com/office/officeart/2005/8/layout/default"/>
    <dgm:cxn modelId="{514D9C6E-6512-4DFB-A1D0-CE023C67E23C}" type="presParOf" srcId="{14ED5BCD-2158-4AF7-A402-572BCC47FEC8}" destId="{35F2894C-BDA3-4A5B-9FB3-565D0ADC5D5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733CB-1EB7-4C6A-8F9B-D819B21D7326}">
      <dsp:nvSpPr>
        <dsp:cNvPr id="0" name=""/>
        <dsp:cNvSpPr/>
      </dsp:nvSpPr>
      <dsp:spPr>
        <a:xfrm>
          <a:off x="0" y="728193"/>
          <a:ext cx="3387341" cy="2032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Assets</a:t>
          </a:r>
        </a:p>
      </dsp:txBody>
      <dsp:txXfrm>
        <a:off x="0" y="728193"/>
        <a:ext cx="3387341" cy="2032405"/>
      </dsp:txXfrm>
    </dsp:sp>
    <dsp:sp modelId="{895E9751-ECCE-4115-B94F-A2082F47F0A1}">
      <dsp:nvSpPr>
        <dsp:cNvPr id="0" name=""/>
        <dsp:cNvSpPr/>
      </dsp:nvSpPr>
      <dsp:spPr>
        <a:xfrm>
          <a:off x="3726076" y="728193"/>
          <a:ext cx="3387341" cy="2032405"/>
        </a:xfrm>
        <a:prstGeom prst="rect">
          <a:avLst/>
        </a:prstGeom>
        <a:solidFill>
          <a:schemeClr val="accent3">
            <a:hueOff val="1851039"/>
            <a:satOff val="-9798"/>
            <a:lumOff val="-774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Activity</a:t>
          </a:r>
        </a:p>
      </dsp:txBody>
      <dsp:txXfrm>
        <a:off x="3726076" y="728193"/>
        <a:ext cx="3387341" cy="2032405"/>
      </dsp:txXfrm>
    </dsp:sp>
    <dsp:sp modelId="{DDAFE168-1A0D-46EB-A83C-9D4E63AEDF01}">
      <dsp:nvSpPr>
        <dsp:cNvPr id="0" name=""/>
        <dsp:cNvSpPr/>
      </dsp:nvSpPr>
      <dsp:spPr>
        <a:xfrm>
          <a:off x="7452152" y="728193"/>
          <a:ext cx="3387341" cy="2032405"/>
        </a:xfrm>
        <a:prstGeom prst="rect">
          <a:avLst/>
        </a:prstGeom>
        <a:solidFill>
          <a:schemeClr val="accent3">
            <a:hueOff val="3702079"/>
            <a:satOff val="-19596"/>
            <a:lumOff val="-1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Attack Paths</a:t>
          </a:r>
        </a:p>
      </dsp:txBody>
      <dsp:txXfrm>
        <a:off x="7452152" y="728193"/>
        <a:ext cx="3387341" cy="20324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733CB-1EB7-4C6A-8F9B-D819B21D7326}">
      <dsp:nvSpPr>
        <dsp:cNvPr id="0" name=""/>
        <dsp:cNvSpPr/>
      </dsp:nvSpPr>
      <dsp:spPr>
        <a:xfrm>
          <a:off x="0" y="8716"/>
          <a:ext cx="1286579" cy="77194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Assets</a:t>
          </a:r>
        </a:p>
      </dsp:txBody>
      <dsp:txXfrm>
        <a:off x="0" y="8716"/>
        <a:ext cx="1286579" cy="771947"/>
      </dsp:txXfrm>
    </dsp:sp>
    <dsp:sp modelId="{895E9751-ECCE-4115-B94F-A2082F47F0A1}">
      <dsp:nvSpPr>
        <dsp:cNvPr id="0" name=""/>
        <dsp:cNvSpPr/>
      </dsp:nvSpPr>
      <dsp:spPr>
        <a:xfrm>
          <a:off x="1415237" y="8716"/>
          <a:ext cx="1286579" cy="771947"/>
        </a:xfrm>
        <a:prstGeom prst="rect">
          <a:avLst/>
        </a:prstGeom>
        <a:solidFill>
          <a:schemeClr val="accent3">
            <a:hueOff val="1851039"/>
            <a:satOff val="-9798"/>
            <a:lumOff val="-774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Activity</a:t>
          </a:r>
        </a:p>
      </dsp:txBody>
      <dsp:txXfrm>
        <a:off x="1415237" y="8716"/>
        <a:ext cx="1286579" cy="771947"/>
      </dsp:txXfrm>
    </dsp:sp>
    <dsp:sp modelId="{DDAFE168-1A0D-46EB-A83C-9D4E63AEDF01}">
      <dsp:nvSpPr>
        <dsp:cNvPr id="0" name=""/>
        <dsp:cNvSpPr/>
      </dsp:nvSpPr>
      <dsp:spPr>
        <a:xfrm>
          <a:off x="2830474" y="17433"/>
          <a:ext cx="1286579" cy="771947"/>
        </a:xfrm>
        <a:prstGeom prst="rect">
          <a:avLst/>
        </a:prstGeom>
        <a:solidFill>
          <a:schemeClr val="accent3">
            <a:hueOff val="3702079"/>
            <a:satOff val="-19596"/>
            <a:lumOff val="-1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Attack Paths</a:t>
          </a:r>
        </a:p>
      </dsp:txBody>
      <dsp:txXfrm>
        <a:off x="2830474" y="17433"/>
        <a:ext cx="1286579" cy="7719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178C4-3466-46FF-9BBD-C08FCBBAA399}">
      <dsp:nvSpPr>
        <dsp:cNvPr id="0" name=""/>
        <dsp:cNvSpPr/>
      </dsp:nvSpPr>
      <dsp:spPr>
        <a:xfrm>
          <a:off x="0" y="47787"/>
          <a:ext cx="1756969" cy="1054181"/>
        </a:xfrm>
        <a:prstGeom prst="rect">
          <a:avLst/>
        </a:prstGeom>
        <a:solidFill>
          <a:srgbClr val="225B6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400M </a:t>
          </a:r>
          <a:r>
            <a:rPr lang="en-US" sz="1800" kern="1200" dirty="0"/>
            <a:t>nodes</a:t>
          </a:r>
          <a:endParaRPr lang="en-US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100 types</a:t>
          </a:r>
          <a:endParaRPr lang="en-US" sz="2000" kern="1200" dirty="0"/>
        </a:p>
      </dsp:txBody>
      <dsp:txXfrm>
        <a:off x="0" y="47787"/>
        <a:ext cx="1756969" cy="1054181"/>
      </dsp:txXfrm>
    </dsp:sp>
    <dsp:sp modelId="{7A5AAEF8-A331-48BE-8D47-7403AC0A26E5}">
      <dsp:nvSpPr>
        <dsp:cNvPr id="0" name=""/>
        <dsp:cNvSpPr/>
      </dsp:nvSpPr>
      <dsp:spPr>
        <a:xfrm>
          <a:off x="1932665" y="47787"/>
          <a:ext cx="1756969" cy="1054181"/>
        </a:xfrm>
        <a:prstGeom prst="rect">
          <a:avLst/>
        </a:prstGeom>
        <a:solidFill>
          <a:srgbClr val="2A446F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1B </a:t>
          </a:r>
          <a:r>
            <a:rPr lang="en-US" sz="1800" kern="1200" dirty="0"/>
            <a:t>edges</a:t>
          </a:r>
          <a:endParaRPr lang="en-US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200 types</a:t>
          </a:r>
        </a:p>
      </dsp:txBody>
      <dsp:txXfrm>
        <a:off x="1932665" y="47787"/>
        <a:ext cx="1756969" cy="1054181"/>
      </dsp:txXfrm>
    </dsp:sp>
    <dsp:sp modelId="{35F2894C-BDA3-4A5B-9FB3-565D0ADC5D5F}">
      <dsp:nvSpPr>
        <dsp:cNvPr id="0" name=""/>
        <dsp:cNvSpPr/>
      </dsp:nvSpPr>
      <dsp:spPr>
        <a:xfrm>
          <a:off x="3865331" y="47787"/>
          <a:ext cx="1756969" cy="1054181"/>
        </a:xfrm>
        <a:prstGeom prst="rect">
          <a:avLst/>
        </a:prstGeom>
        <a:solidFill>
          <a:srgbClr val="463668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6B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properties</a:t>
          </a:r>
          <a:endParaRPr lang="en-US" sz="2000" kern="1200" dirty="0"/>
        </a:p>
      </dsp:txBody>
      <dsp:txXfrm>
        <a:off x="3865331" y="47787"/>
        <a:ext cx="1756969" cy="1054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884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5/23/2024 5:55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6001591" cy="341322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pPr marL="410616" defTabSz="94197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989753" y="8917422"/>
            <a:ext cx="1111078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957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919051"/>
            <a:ext cx="6131803" cy="365481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marL="588931" indent="0" algn="l">
              <a:defRPr sz="1200"/>
            </a:lvl1pPr>
          </a:lstStyle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119966" y="8917422"/>
            <a:ext cx="980865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2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3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3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4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56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20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58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7070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5/23/2024 5:50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2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7070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5/23/2024 5:50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08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2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6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6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2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5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80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1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5/23/2024 5:50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03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197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5/23/2024 5:50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A1C29C-3A8F-98E0-8878-5E6356A614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name(s)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May 16-17, 2024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BlueHat India 2024 | </a:t>
            </a:r>
            <a:r>
              <a:rPr lang="en-US" dirty="0"/>
              <a:t>Microsoft confidential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8A1F1-AF65-A63A-76AD-3CC27E513837}"/>
              </a:ext>
            </a:extLst>
          </p:cNvPr>
          <p:cNvSpPr/>
          <p:nvPr userDrawn="1"/>
        </p:nvSpPr>
        <p:spPr bwMode="auto">
          <a:xfrm>
            <a:off x="458690" y="4933379"/>
            <a:ext cx="3225800" cy="145329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51AF854E-F061-462F-03C3-CB7B7B1E97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27771" y="451304"/>
            <a:ext cx="1797898" cy="15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F50336-5FAA-7952-F9D6-CA0540970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791" r="53816"/>
          <a:stretch/>
        </p:blipFill>
        <p:spPr>
          <a:xfrm>
            <a:off x="0" y="2317408"/>
            <a:ext cx="5630779" cy="45405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13D41C-7AE0-EAE0-2676-0DA967AF3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0236" r="53816" b="2317"/>
          <a:stretch/>
        </p:blipFill>
        <p:spPr>
          <a:xfrm>
            <a:off x="0" y="140373"/>
            <a:ext cx="9601200" cy="67176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4F11B-65C6-7857-0166-CF10570D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33791" r="53816"/>
          <a:stretch/>
        </p:blipFill>
        <p:spPr>
          <a:xfrm rot="10800000" flipV="1">
            <a:off x="6561221" y="2317408"/>
            <a:ext cx="5630779" cy="45405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265584-B01D-DFC1-3906-1FC3EE6E4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791" r="53816"/>
          <a:stretch/>
        </p:blipFill>
        <p:spPr>
          <a:xfrm>
            <a:off x="0" y="2317408"/>
            <a:ext cx="5630779" cy="45405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7039E-4151-2DF3-B59F-AC65F99E2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2745"/>
              </a:clrFrom>
              <a:clrTo>
                <a:srgbClr val="002745">
                  <a:alpha val="0"/>
                </a:srgbClr>
              </a:clrTo>
            </a:clrChange>
          </a:blip>
          <a:srcRect l="55104" b="41721"/>
          <a:stretch/>
        </p:blipFill>
        <p:spPr>
          <a:xfrm>
            <a:off x="7994822" y="0"/>
            <a:ext cx="4197178" cy="3064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B31F1-B6DD-D607-F3B7-4AFDBCEEF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2745"/>
              </a:clrFrom>
              <a:clrTo>
                <a:srgbClr val="002745">
                  <a:alpha val="0"/>
                </a:srgbClr>
              </a:clrTo>
            </a:clrChange>
          </a:blip>
          <a:srcRect l="55104" t="13210" b="41721"/>
          <a:stretch/>
        </p:blipFill>
        <p:spPr>
          <a:xfrm rot="10800000">
            <a:off x="8217242" y="5424614"/>
            <a:ext cx="2538425" cy="14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17C9BC-A2B4-1D73-7B1E-AEDC72A93F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A219F1-5A72-64DB-27B2-7D7FF4128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283" t="-1" b="36449"/>
          <a:stretch/>
        </p:blipFill>
        <p:spPr>
          <a:xfrm>
            <a:off x="2928422" y="0"/>
            <a:ext cx="9263577" cy="48191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dirty="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7" name="Picture 6" descr="A logo with text on it&#10;&#10;Description automatically generated">
            <a:extLst>
              <a:ext uri="{FF2B5EF4-FFF2-40B4-BE49-F238E27FC236}">
                <a16:creationId xmlns:a16="http://schemas.microsoft.com/office/drawing/2014/main" id="{1E1E5C39-CE62-30E7-CB26-44CFBB4B3B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7771" y="451304"/>
            <a:ext cx="1797898" cy="15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37" b="0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750261"/>
          </a:xfrm>
        </p:spPr>
        <p:txBody>
          <a:bodyPr/>
          <a:lstStyle>
            <a:lvl1pPr marL="0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1961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1961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2pPr>
            <a:lvl3pPr marL="0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1961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3pPr>
            <a:lvl4pPr marL="0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1961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4pPr>
            <a:lvl5pPr marL="0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1961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338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0663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37" b="0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493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5576-D066-115D-0C9D-B3F89F89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0A206-B4A9-5124-095B-B797FFEA4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2D7F5-1BBA-2C5A-D6A1-A50A3CA7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C1D4DE-D002-4A24-BF8B-DBEBC8B55973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60F11-E18B-DBC7-E5B4-4377331D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6890A-05D8-F35A-84D1-3849F168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AA221A-4B8A-4C29-B56C-EA4708962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1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_Title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B58387-13D1-CCA2-6BB4-E401C2620841}"/>
              </a:ext>
            </a:extLst>
          </p:cNvPr>
          <p:cNvSpPr/>
          <p:nvPr userDrawn="1"/>
        </p:nvSpPr>
        <p:spPr bwMode="auto">
          <a:xfrm>
            <a:off x="0" y="0"/>
            <a:ext cx="12192000" cy="143509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1605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E5B5FF-FC86-B0FC-1B43-E9CBB5C0B4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283" t="-1" b="36449"/>
          <a:stretch/>
        </p:blipFill>
        <p:spPr>
          <a:xfrm>
            <a:off x="0" y="0"/>
            <a:ext cx="12191999" cy="63425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81344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52CEFB-B3F3-56DD-4944-08F0CA7BDD36}"/>
              </a:ext>
            </a:extLst>
          </p:cNvPr>
          <p:cNvSpPr/>
          <p:nvPr userDrawn="1"/>
        </p:nvSpPr>
        <p:spPr bwMode="auto">
          <a:xfrm>
            <a:off x="8217243" y="0"/>
            <a:ext cx="3974757" cy="6858000"/>
          </a:xfrm>
          <a:prstGeom prst="rect">
            <a:avLst/>
          </a:prstGeom>
          <a:solidFill>
            <a:srgbClr val="0D0D0D">
              <a:alpha val="1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13A3C-7C10-F487-D5C3-ADF14D1E1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2745"/>
              </a:clrFrom>
              <a:clrTo>
                <a:srgbClr val="002745">
                  <a:alpha val="0"/>
                </a:srgbClr>
              </a:clrTo>
            </a:clrChange>
          </a:blip>
          <a:srcRect l="55104" b="41721"/>
          <a:stretch/>
        </p:blipFill>
        <p:spPr>
          <a:xfrm>
            <a:off x="7994822" y="0"/>
            <a:ext cx="4197178" cy="30647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7406560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05692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Click to add agenda items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F197F-77F1-0323-A525-00A57D9039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2745"/>
              </a:clrFrom>
              <a:clrTo>
                <a:srgbClr val="002745">
                  <a:alpha val="0"/>
                </a:srgbClr>
              </a:clrTo>
            </a:clrChange>
          </a:blip>
          <a:srcRect l="55104" t="13210" b="41721"/>
          <a:stretch/>
        </p:blipFill>
        <p:spPr>
          <a:xfrm rot="10800000">
            <a:off x="8217242" y="5424614"/>
            <a:ext cx="2538425" cy="14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1EC8E-585F-DC02-99A3-731F98A5C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55844" b="49493"/>
          <a:stretch/>
        </p:blipFill>
        <p:spPr>
          <a:xfrm>
            <a:off x="6808572" y="0"/>
            <a:ext cx="5383427" cy="3463725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rgbClr val="2A446F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rgbClr val="2A446F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rgbClr val="2A446F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rgbClr val="2A446F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6" r:id="rId3"/>
    <p:sldLayoutId id="2147484759" r:id="rId4"/>
    <p:sldLayoutId id="2147484760" r:id="rId5"/>
    <p:sldLayoutId id="2147484763" r:id="rId6"/>
    <p:sldLayoutId id="2147484769" r:id="rId7"/>
    <p:sldLayoutId id="2147484818" r:id="rId8"/>
    <p:sldLayoutId id="2147484733" r:id="rId9"/>
    <p:sldLayoutId id="2147484764" r:id="rId10"/>
    <p:sldLayoutId id="2147484766" r:id="rId11"/>
    <p:sldLayoutId id="2147484813" r:id="rId12"/>
    <p:sldLayoutId id="2147484814" r:id="rId13"/>
    <p:sldLayoutId id="2147484811" r:id="rId14"/>
    <p:sldLayoutId id="2147484819" r:id="rId15"/>
    <p:sldLayoutId id="2147484772" r:id="rId16"/>
    <p:sldLayoutId id="2147484815" r:id="rId17"/>
    <p:sldLayoutId id="2147484771" r:id="rId18"/>
    <p:sldLayoutId id="2147484773" r:id="rId19"/>
    <p:sldLayoutId id="2147484816" r:id="rId20"/>
    <p:sldLayoutId id="2147484299" r:id="rId21"/>
    <p:sldLayoutId id="2147484826" r:id="rId22"/>
    <p:sldLayoutId id="2147484827" r:id="rId23"/>
    <p:sldLayoutId id="2147484830" r:id="rId24"/>
    <p:sldLayoutId id="2147484832" r:id="rId2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www.publicdomainpictures.net/view-image.php?image=110776&amp;picture=old-paper-2-back" TargetMode="External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2.xml"/><Relationship Id="rId2" Type="http://schemas.openxmlformats.org/officeDocument/2006/relationships/hyperlink" Target="https://github.com/fin3ss3g0d/cypherhound/blob/main/customqueries.json" TargetMode="External"/><Relationship Id="rId1" Type="http://schemas.openxmlformats.org/officeDocument/2006/relationships/slideLayout" Target="../slideLayouts/slideLayout2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github.com/BloodHoundAD/AzureHound/tree/main/client" TargetMode="Externa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ft/cartography" TargetMode="External"/><Relationship Id="rId7" Type="http://schemas.openxmlformats.org/officeDocument/2006/relationships/hyperlink" Target="https://github.com/Netflix/security_monkey" TargetMode="External"/><Relationship Id="rId2" Type="http://schemas.openxmlformats.org/officeDocument/2006/relationships/hyperlink" Target="https://github.com/BloodHoundAD/BloodHound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vysecurity/ANGRYPUPPY" TargetMode="External"/><Relationship Id="rId5" Type="http://schemas.openxmlformats.org/officeDocument/2006/relationships/hyperlink" Target="https://hackernoon.com/introducing-the-infosec-colour-wheel-blending-developers-with-red-and-blue-security-teams-6437c1a07700" TargetMode="External"/><Relationship Id="rId4" Type="http://schemas.openxmlformats.org/officeDocument/2006/relationships/hyperlink" Target="https://github.com/Azure/Stormspotter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73D79E-2E7D-18F3-E3F1-C0C57DEB785E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69911" y="3637273"/>
            <a:ext cx="8193024" cy="615553"/>
          </a:xfrm>
        </p:spPr>
        <p:txBody>
          <a:bodyPr/>
          <a:lstStyle/>
          <a:p>
            <a:r>
              <a:rPr lang="en-US" dirty="0"/>
              <a:t>Defending with the Graph of Graphs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CBE96-0A06-251F-EB71-CB4BD9D73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468490"/>
            <a:ext cx="8193024" cy="738664"/>
          </a:xfrm>
        </p:spPr>
        <p:txBody>
          <a:bodyPr/>
          <a:lstStyle/>
          <a:p>
            <a:r>
              <a:rPr lang="en-US" dirty="0"/>
              <a:t>John Lambert</a:t>
            </a:r>
          </a:p>
          <a:p>
            <a:r>
              <a:rPr lang="en-US" dirty="0"/>
              <a:t>Security Fellow</a:t>
            </a:r>
          </a:p>
          <a:p>
            <a:r>
              <a:rPr lang="en-US" dirty="0"/>
              <a:t>Corporate Vice President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DCD1A-E6A8-162A-17DF-43C808729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8DFCD-19D5-B48C-C2DD-289A5347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Attack and Defense as Graph Operations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11830C2-765D-EA73-A713-A86F09E50E53}"/>
              </a:ext>
            </a:extLst>
          </p:cNvPr>
          <p:cNvSpPr txBox="1">
            <a:spLocks/>
          </p:cNvSpPr>
          <p:nvPr/>
        </p:nvSpPr>
        <p:spPr>
          <a:xfrm>
            <a:off x="806050" y="1528127"/>
            <a:ext cx="295742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37" b="0" i="0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accent3"/>
                </a:solidFill>
              </a:rPr>
              <a:t>Attack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E202477-E414-BD83-F8AA-85486704CCCC}"/>
              </a:ext>
            </a:extLst>
          </p:cNvPr>
          <p:cNvSpPr txBox="1">
            <a:spLocks/>
          </p:cNvSpPr>
          <p:nvPr/>
        </p:nvSpPr>
        <p:spPr>
          <a:xfrm>
            <a:off x="4556326" y="1528127"/>
            <a:ext cx="2879124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37" b="0" i="0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accent3"/>
                </a:solidFill>
              </a:rPr>
              <a:t>Defend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76CF3A7-CF50-17F7-D022-5EEC1C165653}"/>
              </a:ext>
            </a:extLst>
          </p:cNvPr>
          <p:cNvSpPr txBox="1">
            <a:spLocks/>
          </p:cNvSpPr>
          <p:nvPr/>
        </p:nvSpPr>
        <p:spPr>
          <a:xfrm>
            <a:off x="8461061" y="1528127"/>
            <a:ext cx="2924889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37" b="0" i="0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accent3"/>
                </a:solidFill>
              </a:rPr>
              <a:t>Harden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D2FE9-42A6-FB8B-A313-FC8B44445333}"/>
              </a:ext>
            </a:extLst>
          </p:cNvPr>
          <p:cNvCxnSpPr>
            <a:cxnSpLocks/>
          </p:cNvCxnSpPr>
          <p:nvPr/>
        </p:nvCxnSpPr>
        <p:spPr>
          <a:xfrm flipH="1">
            <a:off x="1213170" y="2987302"/>
            <a:ext cx="9765659" cy="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4B3554-09BB-A879-ACAC-01C49772D271}"/>
              </a:ext>
            </a:extLst>
          </p:cNvPr>
          <p:cNvGrpSpPr/>
          <p:nvPr/>
        </p:nvGrpSpPr>
        <p:grpSpPr>
          <a:xfrm>
            <a:off x="806049" y="2492190"/>
            <a:ext cx="10634135" cy="492443"/>
            <a:chOff x="806049" y="2492190"/>
            <a:chExt cx="10634135" cy="4924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F2DCFA-B27F-92F5-C453-C5EF883343D1}"/>
                </a:ext>
              </a:extLst>
            </p:cNvPr>
            <p:cNvSpPr/>
            <p:nvPr/>
          </p:nvSpPr>
          <p:spPr>
            <a:xfrm>
              <a:off x="806049" y="2492190"/>
              <a:ext cx="3554283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Compromise User node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716E1B-02DA-8006-8F8F-993F9D37C564}"/>
                </a:ext>
              </a:extLst>
            </p:cNvPr>
            <p:cNvSpPr/>
            <p:nvPr/>
          </p:nvSpPr>
          <p:spPr>
            <a:xfrm>
              <a:off x="4556327" y="2492190"/>
              <a:ext cx="3419274" cy="411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Break attacker edge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9C6669-BCA3-B1FB-8164-B638CE3FB456}"/>
                </a:ext>
              </a:extLst>
            </p:cNvPr>
            <p:cNvSpPr/>
            <p:nvPr/>
          </p:nvSpPr>
          <p:spPr>
            <a:xfrm>
              <a:off x="8020910" y="2492190"/>
              <a:ext cx="3419274" cy="411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Prevent attacker edges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218E3F-8B96-7DDA-BDDF-08542EE4C7AB}"/>
              </a:ext>
            </a:extLst>
          </p:cNvPr>
          <p:cNvGrpSpPr/>
          <p:nvPr/>
        </p:nvGrpSpPr>
        <p:grpSpPr>
          <a:xfrm>
            <a:off x="728820" y="2080983"/>
            <a:ext cx="10644663" cy="492443"/>
            <a:chOff x="728820" y="2080983"/>
            <a:chExt cx="10644663" cy="4924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475ACE-534C-17BC-5ECF-BC5BC8C0A096}"/>
                </a:ext>
              </a:extLst>
            </p:cNvPr>
            <p:cNvSpPr/>
            <p:nvPr/>
          </p:nvSpPr>
          <p:spPr>
            <a:xfrm>
              <a:off x="728820" y="2080983"/>
              <a:ext cx="3554283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AiTM</a:t>
              </a:r>
              <a:r>
                <a:rPr lang="en-US" sz="2000" dirty="0">
                  <a:solidFill>
                    <a:schemeClr val="tx1"/>
                  </a:solidFill>
                </a:rPr>
                <a:t> Phishing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72EF43-9837-06C0-F331-332572D7FD76}"/>
                </a:ext>
              </a:extLst>
            </p:cNvPr>
            <p:cNvSpPr/>
            <p:nvPr/>
          </p:nvSpPr>
          <p:spPr>
            <a:xfrm>
              <a:off x="4601636" y="2080983"/>
              <a:ext cx="330726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Reset user credentials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098B15-1B0D-4087-5938-585E9727DD42}"/>
                </a:ext>
              </a:extLst>
            </p:cNvPr>
            <p:cNvSpPr/>
            <p:nvPr/>
          </p:nvSpPr>
          <p:spPr>
            <a:xfrm>
              <a:off x="8066219" y="2080983"/>
              <a:ext cx="330726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Deploy Phish-resistant MFA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40F91C-9673-838D-7A16-958127EAF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3170" y="2080983"/>
              <a:ext cx="9765659" cy="0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CD2D1A-2C13-4424-CFD5-2EE8E9CF788A}"/>
              </a:ext>
            </a:extLst>
          </p:cNvPr>
          <p:cNvCxnSpPr>
            <a:cxnSpLocks/>
          </p:cNvCxnSpPr>
          <p:nvPr/>
        </p:nvCxnSpPr>
        <p:spPr>
          <a:xfrm flipH="1">
            <a:off x="1213170" y="3893620"/>
            <a:ext cx="9765659" cy="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9F4841-42C7-D9EB-F3B0-E9E05A0507F3}"/>
              </a:ext>
            </a:extLst>
          </p:cNvPr>
          <p:cNvGrpSpPr/>
          <p:nvPr/>
        </p:nvGrpSpPr>
        <p:grpSpPr>
          <a:xfrm>
            <a:off x="806049" y="3398508"/>
            <a:ext cx="10634135" cy="492443"/>
            <a:chOff x="806049" y="2492190"/>
            <a:chExt cx="10634135" cy="49244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F50FC2D-945C-60FE-2414-0F9B4FC30F2F}"/>
                </a:ext>
              </a:extLst>
            </p:cNvPr>
            <p:cNvSpPr/>
            <p:nvPr/>
          </p:nvSpPr>
          <p:spPr>
            <a:xfrm>
              <a:off x="806049" y="2492190"/>
              <a:ext cx="3554283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Compromise App node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33ED07-FB35-0FDB-79D6-074D34D71D3D}"/>
                </a:ext>
              </a:extLst>
            </p:cNvPr>
            <p:cNvSpPr/>
            <p:nvPr/>
          </p:nvSpPr>
          <p:spPr>
            <a:xfrm>
              <a:off x="4556327" y="2492190"/>
              <a:ext cx="3419274" cy="411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Break attacker edge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71568D-C14D-4C17-D839-E35193C511CE}"/>
                </a:ext>
              </a:extLst>
            </p:cNvPr>
            <p:cNvSpPr/>
            <p:nvPr/>
          </p:nvSpPr>
          <p:spPr>
            <a:xfrm>
              <a:off x="8020910" y="2492190"/>
              <a:ext cx="3419274" cy="411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Minimize edge fan out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287C5A-431D-D42D-5EB2-CCA08C334925}"/>
              </a:ext>
            </a:extLst>
          </p:cNvPr>
          <p:cNvGrpSpPr/>
          <p:nvPr/>
        </p:nvGrpSpPr>
        <p:grpSpPr>
          <a:xfrm>
            <a:off x="588264" y="2987301"/>
            <a:ext cx="10785219" cy="492443"/>
            <a:chOff x="588264" y="2080983"/>
            <a:chExt cx="10785219" cy="49244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3433F6-C41B-3A41-144C-C2DDC6C01D78}"/>
                </a:ext>
              </a:extLst>
            </p:cNvPr>
            <p:cNvSpPr/>
            <p:nvPr/>
          </p:nvSpPr>
          <p:spPr>
            <a:xfrm>
              <a:off x="588264" y="2080983"/>
              <a:ext cx="385605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Compromise Application Secret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F061BDE-83A5-1CEB-D1FB-8BD113872A86}"/>
                </a:ext>
              </a:extLst>
            </p:cNvPr>
            <p:cNvSpPr/>
            <p:nvPr/>
          </p:nvSpPr>
          <p:spPr>
            <a:xfrm>
              <a:off x="4601636" y="2080983"/>
              <a:ext cx="330726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Reset app secret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A4E7A64-7BD8-950D-4DB0-1C9872CDB92E}"/>
                </a:ext>
              </a:extLst>
            </p:cNvPr>
            <p:cNvSpPr/>
            <p:nvPr/>
          </p:nvSpPr>
          <p:spPr>
            <a:xfrm>
              <a:off x="8066219" y="2080983"/>
              <a:ext cx="330726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Create per-customer keys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E44B3D-0868-4FA7-B018-E544DF2EDDA4}"/>
              </a:ext>
            </a:extLst>
          </p:cNvPr>
          <p:cNvCxnSpPr>
            <a:cxnSpLocks/>
          </p:cNvCxnSpPr>
          <p:nvPr/>
        </p:nvCxnSpPr>
        <p:spPr>
          <a:xfrm flipH="1">
            <a:off x="1213170" y="4881173"/>
            <a:ext cx="9765659" cy="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4A840D-FE28-542F-8710-746DEC6A95F4}"/>
              </a:ext>
            </a:extLst>
          </p:cNvPr>
          <p:cNvGrpSpPr/>
          <p:nvPr/>
        </p:nvGrpSpPr>
        <p:grpSpPr>
          <a:xfrm>
            <a:off x="806049" y="4386061"/>
            <a:ext cx="10634135" cy="492443"/>
            <a:chOff x="806049" y="2492190"/>
            <a:chExt cx="10634135" cy="49244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86C0F07-89C2-9A5B-5986-863A8A50A6B3}"/>
                </a:ext>
              </a:extLst>
            </p:cNvPr>
            <p:cNvSpPr/>
            <p:nvPr/>
          </p:nvSpPr>
          <p:spPr>
            <a:xfrm>
              <a:off x="806049" y="2492190"/>
              <a:ext cx="3554283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Compromise Device node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AF82CA-91F5-DC6C-7DDC-9A8F19223AC7}"/>
                </a:ext>
              </a:extLst>
            </p:cNvPr>
            <p:cNvSpPr/>
            <p:nvPr/>
          </p:nvSpPr>
          <p:spPr>
            <a:xfrm>
              <a:off x="4556327" y="2492190"/>
              <a:ext cx="3419274" cy="411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Break attacker edge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340CED-7AB1-0F53-8509-3B2EE2DCC1DD}"/>
                </a:ext>
              </a:extLst>
            </p:cNvPr>
            <p:cNvSpPr/>
            <p:nvPr/>
          </p:nvSpPr>
          <p:spPr>
            <a:xfrm>
              <a:off x="8020910" y="2492190"/>
              <a:ext cx="3419274" cy="411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Decrease edge availability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8C7F39-1C96-9715-10CC-CB58CF039C26}"/>
              </a:ext>
            </a:extLst>
          </p:cNvPr>
          <p:cNvGrpSpPr/>
          <p:nvPr/>
        </p:nvGrpSpPr>
        <p:grpSpPr>
          <a:xfrm>
            <a:off x="588264" y="3974854"/>
            <a:ext cx="10785219" cy="492443"/>
            <a:chOff x="588264" y="2080983"/>
            <a:chExt cx="10785219" cy="49244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054EAD-2CFE-658D-2E9F-54F9D0A3EF53}"/>
                </a:ext>
              </a:extLst>
            </p:cNvPr>
            <p:cNvSpPr/>
            <p:nvPr/>
          </p:nvSpPr>
          <p:spPr>
            <a:xfrm>
              <a:off x="588264" y="2080983"/>
              <a:ext cx="385605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 Network Appliance CVE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6985B3-43B2-2F8F-463C-39DC98A63FC6}"/>
                </a:ext>
              </a:extLst>
            </p:cNvPr>
            <p:cNvSpPr/>
            <p:nvPr/>
          </p:nvSpPr>
          <p:spPr>
            <a:xfrm>
              <a:off x="4601636" y="2080983"/>
              <a:ext cx="330726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Reinstall device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E4E2EED-DD2D-0533-C94B-DA2A8CE5D55F}"/>
                </a:ext>
              </a:extLst>
            </p:cNvPr>
            <p:cNvSpPr/>
            <p:nvPr/>
          </p:nvSpPr>
          <p:spPr>
            <a:xfrm>
              <a:off x="8066219" y="2080983"/>
              <a:ext cx="330726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Robust Patch Management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C88F14E-8914-D4BA-BACB-0A1499FDB1D1}"/>
              </a:ext>
            </a:extLst>
          </p:cNvPr>
          <p:cNvGrpSpPr/>
          <p:nvPr/>
        </p:nvGrpSpPr>
        <p:grpSpPr>
          <a:xfrm>
            <a:off x="751815" y="5503684"/>
            <a:ext cx="10779785" cy="492443"/>
            <a:chOff x="806049" y="2559926"/>
            <a:chExt cx="10779785" cy="49244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4818E2E-FB1E-DC6E-9990-5C6FDE3C28E4}"/>
                </a:ext>
              </a:extLst>
            </p:cNvPr>
            <p:cNvSpPr/>
            <p:nvPr/>
          </p:nvSpPr>
          <p:spPr>
            <a:xfrm>
              <a:off x="806049" y="2559926"/>
              <a:ext cx="3554283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Compromise Device node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10E161-29C7-3543-4E85-23032B46C5A8}"/>
                </a:ext>
              </a:extLst>
            </p:cNvPr>
            <p:cNvSpPr/>
            <p:nvPr/>
          </p:nvSpPr>
          <p:spPr>
            <a:xfrm>
              <a:off x="4556327" y="2559926"/>
              <a:ext cx="3419274" cy="411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Break attacker edge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1078C0-D40B-E2BB-6187-88E49B2FA8CE}"/>
                </a:ext>
              </a:extLst>
            </p:cNvPr>
            <p:cNvSpPr/>
            <p:nvPr/>
          </p:nvSpPr>
          <p:spPr>
            <a:xfrm>
              <a:off x="8020910" y="2559926"/>
              <a:ext cx="3564924" cy="4112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Separate user + admin graph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2C5356-B7A9-EBA7-55D7-4D85E7EFAC21}"/>
              </a:ext>
            </a:extLst>
          </p:cNvPr>
          <p:cNvGrpSpPr/>
          <p:nvPr/>
        </p:nvGrpSpPr>
        <p:grpSpPr>
          <a:xfrm>
            <a:off x="534030" y="5024741"/>
            <a:ext cx="11556369" cy="492443"/>
            <a:chOff x="588264" y="2080983"/>
            <a:chExt cx="11556369" cy="49244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E29D67B-41CC-5F9D-2D20-2A6A471D4B79}"/>
                </a:ext>
              </a:extLst>
            </p:cNvPr>
            <p:cNvSpPr/>
            <p:nvPr/>
          </p:nvSpPr>
          <p:spPr>
            <a:xfrm>
              <a:off x="588264" y="2080983"/>
              <a:ext cx="385605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Lateral movement via </a:t>
              </a:r>
              <a:r>
                <a:rPr lang="en-US" sz="2000" dirty="0" err="1">
                  <a:solidFill>
                    <a:schemeClr val="tx1"/>
                  </a:solidFill>
                </a:rPr>
                <a:t>psexec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1B485C-8BB6-628D-24CA-342135D9C799}"/>
                </a:ext>
              </a:extLst>
            </p:cNvPr>
            <p:cNvSpPr/>
            <p:nvPr/>
          </p:nvSpPr>
          <p:spPr>
            <a:xfrm>
              <a:off x="4601636" y="2080983"/>
              <a:ext cx="3307264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Reset credentials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7E0BA55-69F9-1876-6FDD-110CBC2A14DB}"/>
                </a:ext>
              </a:extLst>
            </p:cNvPr>
            <p:cNvSpPr/>
            <p:nvPr/>
          </p:nvSpPr>
          <p:spPr>
            <a:xfrm>
              <a:off x="8066218" y="2080983"/>
              <a:ext cx="4078415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Use Privilege Admin Workstations</a:t>
              </a: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11A4EF21-33DC-D57B-F2E6-43A8BBDF090B}"/>
              </a:ext>
            </a:extLst>
          </p:cNvPr>
          <p:cNvSpPr/>
          <p:nvPr/>
        </p:nvSpPr>
        <p:spPr>
          <a:xfrm>
            <a:off x="8531944" y="462102"/>
            <a:ext cx="506627" cy="50662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8E88614-2C35-7D09-37AB-E8747D5C16FF}"/>
              </a:ext>
            </a:extLst>
          </p:cNvPr>
          <p:cNvSpPr/>
          <p:nvPr/>
        </p:nvSpPr>
        <p:spPr>
          <a:xfrm>
            <a:off x="9678032" y="462102"/>
            <a:ext cx="506627" cy="5066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67FC979-4BEE-DBBA-F584-9A167209C425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>
            <a:off x="9038571" y="715416"/>
            <a:ext cx="639461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772DB51-EE15-39A3-85AE-BF11627A5108}"/>
              </a:ext>
            </a:extLst>
          </p:cNvPr>
          <p:cNvCxnSpPr>
            <a:cxnSpLocks/>
          </p:cNvCxnSpPr>
          <p:nvPr/>
        </p:nvCxnSpPr>
        <p:spPr>
          <a:xfrm flipH="1">
            <a:off x="9238431" y="462102"/>
            <a:ext cx="228600" cy="581145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59F9AC3-7C62-DDA2-C6B4-A157FDDBE655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10184659" y="715416"/>
            <a:ext cx="639461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D015BF-87AF-D8FE-3035-0C947F695C6A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10184659" y="411543"/>
            <a:ext cx="531197" cy="30387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F6A50B-11ED-E85C-3771-A96924955F8B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10184659" y="715416"/>
            <a:ext cx="557790" cy="30387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133F3D-B183-E4AE-252F-C4885B43DD8E}"/>
              </a:ext>
            </a:extLst>
          </p:cNvPr>
          <p:cNvCxnSpPr>
            <a:cxnSpLocks/>
          </p:cNvCxnSpPr>
          <p:nvPr/>
        </p:nvCxnSpPr>
        <p:spPr>
          <a:xfrm flipH="1">
            <a:off x="10458893" y="770263"/>
            <a:ext cx="171750" cy="39693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4722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EABC3C-D329-87F0-73EF-4C21778D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429000"/>
            <a:ext cx="6949440" cy="615553"/>
          </a:xfrm>
        </p:spPr>
        <p:txBody>
          <a:bodyPr/>
          <a:lstStyle/>
          <a:p>
            <a:r>
              <a:rPr lang="en-US" dirty="0"/>
              <a:t>Building the Graph</a:t>
            </a:r>
          </a:p>
        </p:txBody>
      </p:sp>
    </p:spTree>
    <p:extLst>
      <p:ext uri="{BB962C8B-B14F-4D97-AF65-F5344CB8AC3E}">
        <p14:creationId xmlns:p14="http://schemas.microsoft.com/office/powerpoint/2010/main" val="14270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06C4-E00C-16BF-49B6-208304D0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/>
              <a:t>Thinking about graphs...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CA6D9-8EC8-F34A-7D5E-D67B880AC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57" y="1641690"/>
            <a:ext cx="727364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A63C7-8F02-4272-18B4-04C1D7951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17" y="1435100"/>
            <a:ext cx="4566300" cy="5273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8E752-FFE3-2E76-AE36-E3F09B165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63" y="1641688"/>
            <a:ext cx="7886870" cy="480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4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FD92AE-2C44-0359-F906-5938204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6796"/>
            <a:ext cx="11018520" cy="104644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Midnight Blizzard</a:t>
            </a:r>
            <a:br>
              <a:rPr lang="en-US" dirty="0"/>
            </a:br>
            <a:r>
              <a:rPr lang="en-US" sz="2800" spc="-51" dirty="0">
                <a:gradFill flip="none" rotWithShape="1">
                  <a:gsLst>
                    <a:gs pos="51000">
                      <a:srgbClr val="50E6FF"/>
                    </a:gs>
                    <a:gs pos="99000">
                      <a:srgbClr val="50E6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Application Abuse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7CA8A4-5CD6-5E53-93D4-2DC9CEA00BC9}"/>
              </a:ext>
            </a:extLst>
          </p:cNvPr>
          <p:cNvGrpSpPr/>
          <p:nvPr/>
        </p:nvGrpSpPr>
        <p:grpSpPr>
          <a:xfrm>
            <a:off x="4306220" y="2841096"/>
            <a:ext cx="2106481" cy="2194560"/>
            <a:chOff x="4127401" y="3757613"/>
            <a:chExt cx="2106481" cy="2194560"/>
          </a:xfrm>
          <a:noFill/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6301C5-5642-7766-E77F-459875E7C190}"/>
                </a:ext>
              </a:extLst>
            </p:cNvPr>
            <p:cNvSpPr/>
            <p:nvPr/>
          </p:nvSpPr>
          <p:spPr>
            <a:xfrm>
              <a:off x="4280529" y="3757613"/>
              <a:ext cx="1800225" cy="1800225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C93CC3-6D79-2C5C-A5E0-55710A225E9E}"/>
                </a:ext>
              </a:extLst>
            </p:cNvPr>
            <p:cNvSpPr txBox="1"/>
            <p:nvPr/>
          </p:nvSpPr>
          <p:spPr>
            <a:xfrm>
              <a:off x="4127401" y="5582841"/>
              <a:ext cx="210648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Legacy Tenant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9766A3-4747-01DC-1013-060F8D0CE16F}"/>
              </a:ext>
            </a:extLst>
          </p:cNvPr>
          <p:cNvGrpSpPr/>
          <p:nvPr/>
        </p:nvGrpSpPr>
        <p:grpSpPr>
          <a:xfrm>
            <a:off x="4544831" y="3328653"/>
            <a:ext cx="810355" cy="927740"/>
            <a:chOff x="4389337" y="4131140"/>
            <a:chExt cx="810355" cy="927740"/>
          </a:xfrm>
        </p:grpSpPr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B8251A52-ADA3-E3CB-DE43-4C28C4A0B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9424" y="4131140"/>
              <a:ext cx="624548" cy="6245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12446E-6511-FA50-5D16-30DBEFE3AC66}"/>
                </a:ext>
              </a:extLst>
            </p:cNvPr>
            <p:cNvSpPr txBox="1"/>
            <p:nvPr/>
          </p:nvSpPr>
          <p:spPr>
            <a:xfrm>
              <a:off x="4389337" y="4720326"/>
              <a:ext cx="810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User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21F224-E71C-8714-1340-0801ED450AAE}"/>
              </a:ext>
            </a:extLst>
          </p:cNvPr>
          <p:cNvGrpSpPr/>
          <p:nvPr/>
        </p:nvGrpSpPr>
        <p:grpSpPr>
          <a:xfrm>
            <a:off x="5299722" y="3275605"/>
            <a:ext cx="876695" cy="1014353"/>
            <a:chOff x="5144228" y="4078092"/>
            <a:chExt cx="876695" cy="1014353"/>
          </a:xfrm>
        </p:grpSpPr>
        <p:pic>
          <p:nvPicPr>
            <p:cNvPr id="12" name="Graphic 11" descr="Check In with solid fill">
              <a:extLst>
                <a:ext uri="{FF2B5EF4-FFF2-40B4-BE49-F238E27FC236}">
                  <a16:creationId xmlns:a16="http://schemas.microsoft.com/office/drawing/2014/main" id="{3D8B9DA3-71E1-11F4-3DCC-BC4D1388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9692" y="4078092"/>
              <a:ext cx="730183" cy="73018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0B0F95-E81A-1D18-D122-8DF29DB2E2BB}"/>
                </a:ext>
              </a:extLst>
            </p:cNvPr>
            <p:cNvSpPr txBox="1"/>
            <p:nvPr/>
          </p:nvSpPr>
          <p:spPr>
            <a:xfrm>
              <a:off x="5144228" y="4753891"/>
              <a:ext cx="8766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App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AC3E5-6DD3-065F-6BAC-0BE5AADCAD5C}"/>
              </a:ext>
            </a:extLst>
          </p:cNvPr>
          <p:cNvGrpSpPr/>
          <p:nvPr/>
        </p:nvGrpSpPr>
        <p:grpSpPr>
          <a:xfrm>
            <a:off x="7809287" y="4215741"/>
            <a:ext cx="2106481" cy="1076801"/>
            <a:chOff x="6638526" y="4765861"/>
            <a:chExt cx="2106481" cy="1076801"/>
          </a:xfrm>
        </p:grpSpPr>
        <p:pic>
          <p:nvPicPr>
            <p:cNvPr id="18" name="Graphic 17" descr="Diploma roll outline">
              <a:extLst>
                <a:ext uri="{FF2B5EF4-FFF2-40B4-BE49-F238E27FC236}">
                  <a16:creationId xmlns:a16="http://schemas.microsoft.com/office/drawing/2014/main" id="{C6CCB77E-3481-749C-D172-3D838C2A2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40653" y="4765861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D6218B-ED43-E42E-7587-1370E874E2AE}"/>
                </a:ext>
              </a:extLst>
            </p:cNvPr>
            <p:cNvSpPr txBox="1"/>
            <p:nvPr/>
          </p:nvSpPr>
          <p:spPr>
            <a:xfrm>
              <a:off x="6638526" y="5478716"/>
              <a:ext cx="2106481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Elevated Roles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7C0FA6-ACA3-4E68-7BE3-11632668C020}"/>
              </a:ext>
            </a:extLst>
          </p:cNvPr>
          <p:cNvGrpSpPr/>
          <p:nvPr/>
        </p:nvGrpSpPr>
        <p:grpSpPr>
          <a:xfrm>
            <a:off x="7321913" y="3343229"/>
            <a:ext cx="1215167" cy="1195678"/>
            <a:chOff x="8597910" y="4421730"/>
            <a:chExt cx="1215167" cy="1195678"/>
          </a:xfrm>
        </p:grpSpPr>
        <p:pic>
          <p:nvPicPr>
            <p:cNvPr id="15" name="Graphic 14" descr="User with solid fill">
              <a:extLst>
                <a:ext uri="{FF2B5EF4-FFF2-40B4-BE49-F238E27FC236}">
                  <a16:creationId xmlns:a16="http://schemas.microsoft.com/office/drawing/2014/main" id="{C88DBF82-E17F-27B9-BA72-CCC6327F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3220" y="4421730"/>
              <a:ext cx="624548" cy="6245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870BEF-69AC-A1F8-53A8-2C3016D9544E}"/>
                </a:ext>
              </a:extLst>
            </p:cNvPr>
            <p:cNvSpPr txBox="1"/>
            <p:nvPr/>
          </p:nvSpPr>
          <p:spPr>
            <a:xfrm>
              <a:off x="8597910" y="4971077"/>
              <a:ext cx="12151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Service Principal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A92D9F-0F18-730A-6161-D7F49A70F810}"/>
              </a:ext>
            </a:extLst>
          </p:cNvPr>
          <p:cNvGrpSpPr/>
          <p:nvPr/>
        </p:nvGrpSpPr>
        <p:grpSpPr>
          <a:xfrm>
            <a:off x="2218985" y="3253294"/>
            <a:ext cx="1381853" cy="1278564"/>
            <a:chOff x="4612878" y="1332865"/>
            <a:chExt cx="1381853" cy="1278564"/>
          </a:xfrm>
        </p:grpSpPr>
        <p:pic>
          <p:nvPicPr>
            <p:cNvPr id="28" name="Graphic 27" descr="User with solid fill">
              <a:extLst>
                <a:ext uri="{FF2B5EF4-FFF2-40B4-BE49-F238E27FC236}">
                  <a16:creationId xmlns:a16="http://schemas.microsoft.com/office/drawing/2014/main" id="{BFA23E74-2F1D-7EAC-C844-163E4E9F4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16746" y="1332865"/>
              <a:ext cx="624548" cy="62454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BC146-6B1A-72D7-A37E-1DA1D2953104}"/>
                </a:ext>
              </a:extLst>
            </p:cNvPr>
            <p:cNvSpPr txBox="1"/>
            <p:nvPr/>
          </p:nvSpPr>
          <p:spPr>
            <a:xfrm>
              <a:off x="4612878" y="1975870"/>
              <a:ext cx="1381853" cy="635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Midnight Blizzard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23C6E-F9AA-808E-C0BE-85F0351AFE8D}"/>
              </a:ext>
            </a:extLst>
          </p:cNvPr>
          <p:cNvGrpSpPr/>
          <p:nvPr/>
        </p:nvGrpSpPr>
        <p:grpSpPr>
          <a:xfrm>
            <a:off x="6879645" y="2113148"/>
            <a:ext cx="3650456" cy="3650456"/>
            <a:chOff x="8272462" y="3142112"/>
            <a:chExt cx="3650456" cy="36504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59E46C-86B3-81D5-98EF-D34F36CC4FFE}"/>
                </a:ext>
              </a:extLst>
            </p:cNvPr>
            <p:cNvSpPr/>
            <p:nvPr/>
          </p:nvSpPr>
          <p:spPr>
            <a:xfrm>
              <a:off x="8272462" y="3142112"/>
              <a:ext cx="3650456" cy="36504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85397-2F00-41D6-A557-BC7D10D2E76F}"/>
                </a:ext>
              </a:extLst>
            </p:cNvPr>
            <p:cNvSpPr txBox="1"/>
            <p:nvPr/>
          </p:nvSpPr>
          <p:spPr>
            <a:xfrm>
              <a:off x="9260132" y="3717886"/>
              <a:ext cx="18002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/>
                <a:t>Corp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90E70F-2F57-5C99-9EA1-B1772B2AAD39}"/>
              </a:ext>
            </a:extLst>
          </p:cNvPr>
          <p:cNvCxnSpPr>
            <a:cxnSpLocks/>
          </p:cNvCxnSpPr>
          <p:nvPr/>
        </p:nvCxnSpPr>
        <p:spPr>
          <a:xfrm>
            <a:off x="8241771" y="3753436"/>
            <a:ext cx="579922" cy="63390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D5EBEC-5F99-021C-DDB0-C01D658B6E28}"/>
              </a:ext>
            </a:extLst>
          </p:cNvPr>
          <p:cNvGrpSpPr/>
          <p:nvPr/>
        </p:nvGrpSpPr>
        <p:grpSpPr>
          <a:xfrm>
            <a:off x="2599911" y="3384104"/>
            <a:ext cx="2404538" cy="369332"/>
            <a:chOff x="2638750" y="3447516"/>
            <a:chExt cx="2106481" cy="369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12C552-1BEB-8BDC-F67C-D26602CDEB47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205980" y="3628980"/>
              <a:ext cx="1395682" cy="27539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C7C4BD-1B95-53BF-7E9B-41614AF30FD0}"/>
                </a:ext>
              </a:extLst>
            </p:cNvPr>
            <p:cNvSpPr txBox="1"/>
            <p:nvPr/>
          </p:nvSpPr>
          <p:spPr>
            <a:xfrm>
              <a:off x="2638750" y="3447516"/>
              <a:ext cx="2106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AD03876-2303-B0AB-A296-65E148C7E407}"/>
              </a:ext>
            </a:extLst>
          </p:cNvPr>
          <p:cNvCxnSpPr>
            <a:cxnSpLocks/>
          </p:cNvCxnSpPr>
          <p:nvPr/>
        </p:nvCxnSpPr>
        <p:spPr>
          <a:xfrm>
            <a:off x="5919783" y="3640696"/>
            <a:ext cx="1729737" cy="2459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A6809AD-0ABB-2638-A24E-18FDCEC9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24677" y="335118"/>
            <a:ext cx="794286" cy="881884"/>
          </a:xfrm>
          <a:custGeom>
            <a:avLst/>
            <a:gdLst>
              <a:gd name="connsiteX0" fmla="*/ 147733 w 345471"/>
              <a:gd name="connsiteY0" fmla="*/ 6715 h 383571"/>
              <a:gd name="connsiteX1" fmla="*/ 197739 w 345471"/>
              <a:gd name="connsiteY1" fmla="*/ 6715 h 383571"/>
              <a:gd name="connsiteX2" fmla="*/ 320516 w 345471"/>
              <a:gd name="connsiteY2" fmla="*/ 77581 h 383571"/>
              <a:gd name="connsiteX3" fmla="*/ 345472 w 345471"/>
              <a:gd name="connsiteY3" fmla="*/ 120920 h 383571"/>
              <a:gd name="connsiteX4" fmla="*/ 345472 w 345471"/>
              <a:gd name="connsiteY4" fmla="*/ 262652 h 383571"/>
              <a:gd name="connsiteX5" fmla="*/ 320516 w 345471"/>
              <a:gd name="connsiteY5" fmla="*/ 305991 h 383571"/>
              <a:gd name="connsiteX6" fmla="*/ 197739 w 345471"/>
              <a:gd name="connsiteY6" fmla="*/ 376857 h 383571"/>
              <a:gd name="connsiteX7" fmla="*/ 147733 w 345471"/>
              <a:gd name="connsiteY7" fmla="*/ 376857 h 383571"/>
              <a:gd name="connsiteX8" fmla="*/ 24955 w 345471"/>
              <a:gd name="connsiteY8" fmla="*/ 305991 h 383571"/>
              <a:gd name="connsiteX9" fmla="*/ 0 w 345471"/>
              <a:gd name="connsiteY9" fmla="*/ 262652 h 383571"/>
              <a:gd name="connsiteX10" fmla="*/ 0 w 345471"/>
              <a:gd name="connsiteY10" fmla="*/ 120920 h 383571"/>
              <a:gd name="connsiteX11" fmla="*/ 24955 w 345471"/>
              <a:gd name="connsiteY11" fmla="*/ 77581 h 383571"/>
              <a:gd name="connsiteX12" fmla="*/ 147733 w 345471"/>
              <a:gd name="connsiteY12" fmla="*/ 6715 h 383571"/>
              <a:gd name="connsiteX13" fmla="*/ 185833 w 345471"/>
              <a:gd name="connsiteY13" fmla="*/ 27289 h 383571"/>
              <a:gd name="connsiteX14" fmla="*/ 159639 w 345471"/>
              <a:gd name="connsiteY14" fmla="*/ 27289 h 383571"/>
              <a:gd name="connsiteX15" fmla="*/ 73914 w 345471"/>
              <a:gd name="connsiteY15" fmla="*/ 76819 h 383571"/>
              <a:gd name="connsiteX16" fmla="*/ 121158 w 345471"/>
              <a:gd name="connsiteY16" fmla="*/ 124063 h 383571"/>
              <a:gd name="connsiteX17" fmla="*/ 121158 w 345471"/>
              <a:gd name="connsiteY17" fmla="*/ 74533 h 383571"/>
              <a:gd name="connsiteX18" fmla="*/ 133064 w 345471"/>
              <a:gd name="connsiteY18" fmla="*/ 62627 h 383571"/>
              <a:gd name="connsiteX19" fmla="*/ 144971 w 345471"/>
              <a:gd name="connsiteY19" fmla="*/ 74533 h 383571"/>
              <a:gd name="connsiteX20" fmla="*/ 144971 w 345471"/>
              <a:gd name="connsiteY20" fmla="*/ 147876 h 383571"/>
              <a:gd name="connsiteX21" fmla="*/ 172403 w 345471"/>
              <a:gd name="connsiteY21" fmla="*/ 175308 h 383571"/>
              <a:gd name="connsiteX22" fmla="*/ 201740 w 345471"/>
              <a:gd name="connsiteY22" fmla="*/ 145971 h 383571"/>
              <a:gd name="connsiteX23" fmla="*/ 201740 w 345471"/>
              <a:gd name="connsiteY23" fmla="*/ 74533 h 383571"/>
              <a:gd name="connsiteX24" fmla="*/ 213646 w 345471"/>
              <a:gd name="connsiteY24" fmla="*/ 62627 h 383571"/>
              <a:gd name="connsiteX25" fmla="*/ 225552 w 345471"/>
              <a:gd name="connsiteY25" fmla="*/ 74533 h 383571"/>
              <a:gd name="connsiteX26" fmla="*/ 225552 w 345471"/>
              <a:gd name="connsiteY26" fmla="*/ 122158 h 383571"/>
              <a:gd name="connsiteX27" fmla="*/ 271177 w 345471"/>
              <a:gd name="connsiteY27" fmla="*/ 76533 h 383571"/>
              <a:gd name="connsiteX28" fmla="*/ 185928 w 345471"/>
              <a:gd name="connsiteY28" fmla="*/ 27289 h 383571"/>
              <a:gd name="connsiteX29" fmla="*/ 155543 w 345471"/>
              <a:gd name="connsiteY29" fmla="*/ 192072 h 383571"/>
              <a:gd name="connsiteX30" fmla="*/ 126016 w 345471"/>
              <a:gd name="connsiteY30" fmla="*/ 162544 h 383571"/>
              <a:gd name="connsiteX31" fmla="*/ 56769 w 345471"/>
              <a:gd name="connsiteY31" fmla="*/ 162544 h 383571"/>
              <a:gd name="connsiteX32" fmla="*/ 44863 w 345471"/>
              <a:gd name="connsiteY32" fmla="*/ 150638 h 383571"/>
              <a:gd name="connsiteX33" fmla="*/ 56769 w 345471"/>
              <a:gd name="connsiteY33" fmla="*/ 138732 h 383571"/>
              <a:gd name="connsiteX34" fmla="*/ 102203 w 345471"/>
              <a:gd name="connsiteY34" fmla="*/ 138732 h 383571"/>
              <a:gd name="connsiteX35" fmla="*/ 52483 w 345471"/>
              <a:gd name="connsiteY35" fmla="*/ 89011 h 383571"/>
              <a:gd name="connsiteX36" fmla="*/ 36862 w 345471"/>
              <a:gd name="connsiteY36" fmla="*/ 98060 h 383571"/>
              <a:gd name="connsiteX37" fmla="*/ 23717 w 345471"/>
              <a:gd name="connsiteY37" fmla="*/ 120729 h 383571"/>
              <a:gd name="connsiteX38" fmla="*/ 23717 w 345471"/>
              <a:gd name="connsiteY38" fmla="*/ 262461 h 383571"/>
              <a:gd name="connsiteX39" fmla="*/ 36862 w 345471"/>
              <a:gd name="connsiteY39" fmla="*/ 285131 h 383571"/>
              <a:gd name="connsiteX40" fmla="*/ 52959 w 345471"/>
              <a:gd name="connsiteY40" fmla="*/ 294465 h 383571"/>
              <a:gd name="connsiteX41" fmla="*/ 103346 w 345471"/>
              <a:gd name="connsiteY41" fmla="*/ 244078 h 383571"/>
              <a:gd name="connsiteX42" fmla="*/ 56674 w 345471"/>
              <a:gd name="connsiteY42" fmla="*/ 244078 h 383571"/>
              <a:gd name="connsiteX43" fmla="*/ 44768 w 345471"/>
              <a:gd name="connsiteY43" fmla="*/ 232172 h 383571"/>
              <a:gd name="connsiteX44" fmla="*/ 56674 w 345471"/>
              <a:gd name="connsiteY44" fmla="*/ 220266 h 383571"/>
              <a:gd name="connsiteX45" fmla="*/ 127159 w 345471"/>
              <a:gd name="connsiteY45" fmla="*/ 220266 h 383571"/>
              <a:gd name="connsiteX46" fmla="*/ 155448 w 345471"/>
              <a:gd name="connsiteY46" fmla="*/ 191976 h 383571"/>
              <a:gd name="connsiteX47" fmla="*/ 172403 w 345471"/>
              <a:gd name="connsiteY47" fmla="*/ 208931 h 383571"/>
              <a:gd name="connsiteX48" fmla="*/ 201740 w 345471"/>
              <a:gd name="connsiteY48" fmla="*/ 238268 h 383571"/>
              <a:gd name="connsiteX49" fmla="*/ 201740 w 345471"/>
              <a:gd name="connsiteY49" fmla="*/ 308467 h 383571"/>
              <a:gd name="connsiteX50" fmla="*/ 213646 w 345471"/>
              <a:gd name="connsiteY50" fmla="*/ 320373 h 383571"/>
              <a:gd name="connsiteX51" fmla="*/ 225552 w 345471"/>
              <a:gd name="connsiteY51" fmla="*/ 308467 h 383571"/>
              <a:gd name="connsiteX52" fmla="*/ 225552 w 345471"/>
              <a:gd name="connsiteY52" fmla="*/ 262080 h 383571"/>
              <a:gd name="connsiteX53" fmla="*/ 270605 w 345471"/>
              <a:gd name="connsiteY53" fmla="*/ 307134 h 383571"/>
              <a:gd name="connsiteX54" fmla="*/ 185833 w 345471"/>
              <a:gd name="connsiteY54" fmla="*/ 356092 h 383571"/>
              <a:gd name="connsiteX55" fmla="*/ 159639 w 345471"/>
              <a:gd name="connsiteY55" fmla="*/ 356092 h 383571"/>
              <a:gd name="connsiteX56" fmla="*/ 74390 w 345471"/>
              <a:gd name="connsiteY56" fmla="*/ 306848 h 383571"/>
              <a:gd name="connsiteX57" fmla="*/ 121063 w 345471"/>
              <a:gd name="connsiteY57" fmla="*/ 260175 h 383571"/>
              <a:gd name="connsiteX58" fmla="*/ 121063 w 345471"/>
              <a:gd name="connsiteY58" fmla="*/ 308467 h 383571"/>
              <a:gd name="connsiteX59" fmla="*/ 132969 w 345471"/>
              <a:gd name="connsiteY59" fmla="*/ 320373 h 383571"/>
              <a:gd name="connsiteX60" fmla="*/ 144875 w 345471"/>
              <a:gd name="connsiteY60" fmla="*/ 308467 h 383571"/>
              <a:gd name="connsiteX61" fmla="*/ 144875 w 345471"/>
              <a:gd name="connsiteY61" fmla="*/ 236363 h 383571"/>
              <a:gd name="connsiteX62" fmla="*/ 172307 w 345471"/>
              <a:gd name="connsiteY62" fmla="*/ 208931 h 383571"/>
              <a:gd name="connsiteX63" fmla="*/ 292037 w 345471"/>
              <a:gd name="connsiteY63" fmla="*/ 294846 h 383571"/>
              <a:gd name="connsiteX64" fmla="*/ 308705 w 345471"/>
              <a:gd name="connsiteY64" fmla="*/ 285226 h 383571"/>
              <a:gd name="connsiteX65" fmla="*/ 321850 w 345471"/>
              <a:gd name="connsiteY65" fmla="*/ 262557 h 383571"/>
              <a:gd name="connsiteX66" fmla="*/ 321850 w 345471"/>
              <a:gd name="connsiteY66" fmla="*/ 120825 h 383571"/>
              <a:gd name="connsiteX67" fmla="*/ 308705 w 345471"/>
              <a:gd name="connsiteY67" fmla="*/ 98155 h 383571"/>
              <a:gd name="connsiteX68" fmla="*/ 292608 w 345471"/>
              <a:gd name="connsiteY68" fmla="*/ 88821 h 383571"/>
              <a:gd name="connsiteX69" fmla="*/ 242602 w 345471"/>
              <a:gd name="connsiteY69" fmla="*/ 138827 h 383571"/>
              <a:gd name="connsiteX70" fmla="*/ 289941 w 345471"/>
              <a:gd name="connsiteY70" fmla="*/ 138827 h 383571"/>
              <a:gd name="connsiteX71" fmla="*/ 301847 w 345471"/>
              <a:gd name="connsiteY71" fmla="*/ 150733 h 383571"/>
              <a:gd name="connsiteX72" fmla="*/ 289941 w 345471"/>
              <a:gd name="connsiteY72" fmla="*/ 162639 h 383571"/>
              <a:gd name="connsiteX73" fmla="*/ 218789 w 345471"/>
              <a:gd name="connsiteY73" fmla="*/ 162639 h 383571"/>
              <a:gd name="connsiteX74" fmla="*/ 189262 w 345471"/>
              <a:gd name="connsiteY74" fmla="*/ 192167 h 383571"/>
              <a:gd name="connsiteX75" fmla="*/ 217551 w 345471"/>
              <a:gd name="connsiteY75" fmla="*/ 220456 h 383571"/>
              <a:gd name="connsiteX76" fmla="*/ 289941 w 345471"/>
              <a:gd name="connsiteY76" fmla="*/ 220456 h 383571"/>
              <a:gd name="connsiteX77" fmla="*/ 301847 w 345471"/>
              <a:gd name="connsiteY77" fmla="*/ 232362 h 383571"/>
              <a:gd name="connsiteX78" fmla="*/ 289941 w 345471"/>
              <a:gd name="connsiteY78" fmla="*/ 244269 h 383571"/>
              <a:gd name="connsiteX79" fmla="*/ 241364 w 345471"/>
              <a:gd name="connsiteY79" fmla="*/ 244269 h 383571"/>
              <a:gd name="connsiteX80" fmla="*/ 292037 w 345471"/>
              <a:gd name="connsiteY80" fmla="*/ 294942 h 3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45471" h="383571">
                <a:moveTo>
                  <a:pt x="147733" y="6715"/>
                </a:moveTo>
                <a:cubicBezTo>
                  <a:pt x="163163" y="-2238"/>
                  <a:pt x="182309" y="-2238"/>
                  <a:pt x="197739" y="6715"/>
                </a:cubicBezTo>
                <a:lnTo>
                  <a:pt x="320516" y="77581"/>
                </a:lnTo>
                <a:cubicBezTo>
                  <a:pt x="335947" y="86535"/>
                  <a:pt x="345472" y="103013"/>
                  <a:pt x="345472" y="120920"/>
                </a:cubicBezTo>
                <a:lnTo>
                  <a:pt x="345472" y="262652"/>
                </a:lnTo>
                <a:cubicBezTo>
                  <a:pt x="345472" y="280559"/>
                  <a:pt x="335947" y="297037"/>
                  <a:pt x="320516" y="305991"/>
                </a:cubicBezTo>
                <a:lnTo>
                  <a:pt x="197739" y="376857"/>
                </a:lnTo>
                <a:cubicBezTo>
                  <a:pt x="182309" y="385810"/>
                  <a:pt x="163163" y="385810"/>
                  <a:pt x="147733" y="376857"/>
                </a:cubicBezTo>
                <a:lnTo>
                  <a:pt x="24955" y="305991"/>
                </a:lnTo>
                <a:cubicBezTo>
                  <a:pt x="9525" y="297037"/>
                  <a:pt x="0" y="280559"/>
                  <a:pt x="0" y="262652"/>
                </a:cubicBezTo>
                <a:lnTo>
                  <a:pt x="0" y="120920"/>
                </a:lnTo>
                <a:cubicBezTo>
                  <a:pt x="0" y="103013"/>
                  <a:pt x="9525" y="86535"/>
                  <a:pt x="24955" y="77581"/>
                </a:cubicBezTo>
                <a:lnTo>
                  <a:pt x="147733" y="6715"/>
                </a:lnTo>
                <a:close/>
                <a:moveTo>
                  <a:pt x="185833" y="27289"/>
                </a:moveTo>
                <a:cubicBezTo>
                  <a:pt x="177737" y="22622"/>
                  <a:pt x="167735" y="22622"/>
                  <a:pt x="159639" y="27289"/>
                </a:cubicBezTo>
                <a:lnTo>
                  <a:pt x="73914" y="76819"/>
                </a:lnTo>
                <a:lnTo>
                  <a:pt x="121158" y="124063"/>
                </a:lnTo>
                <a:lnTo>
                  <a:pt x="121158" y="74533"/>
                </a:lnTo>
                <a:cubicBezTo>
                  <a:pt x="121158" y="67961"/>
                  <a:pt x="126492" y="62627"/>
                  <a:pt x="133064" y="62627"/>
                </a:cubicBezTo>
                <a:cubicBezTo>
                  <a:pt x="139637" y="62627"/>
                  <a:pt x="144971" y="67961"/>
                  <a:pt x="144971" y="74533"/>
                </a:cubicBezTo>
                <a:lnTo>
                  <a:pt x="144971" y="147876"/>
                </a:lnTo>
                <a:lnTo>
                  <a:pt x="172403" y="175308"/>
                </a:lnTo>
                <a:lnTo>
                  <a:pt x="201740" y="145971"/>
                </a:lnTo>
                <a:lnTo>
                  <a:pt x="201740" y="74533"/>
                </a:lnTo>
                <a:cubicBezTo>
                  <a:pt x="201740" y="67961"/>
                  <a:pt x="207074" y="62627"/>
                  <a:pt x="213646" y="62627"/>
                </a:cubicBezTo>
                <a:cubicBezTo>
                  <a:pt x="220218" y="62627"/>
                  <a:pt x="225552" y="67961"/>
                  <a:pt x="225552" y="74533"/>
                </a:cubicBezTo>
                <a:lnTo>
                  <a:pt x="225552" y="122158"/>
                </a:lnTo>
                <a:lnTo>
                  <a:pt x="271177" y="76533"/>
                </a:lnTo>
                <a:lnTo>
                  <a:pt x="185928" y="27289"/>
                </a:lnTo>
                <a:close/>
                <a:moveTo>
                  <a:pt x="155543" y="192072"/>
                </a:moveTo>
                <a:lnTo>
                  <a:pt x="126016" y="162544"/>
                </a:lnTo>
                <a:lnTo>
                  <a:pt x="56769" y="162544"/>
                </a:lnTo>
                <a:cubicBezTo>
                  <a:pt x="50197" y="162544"/>
                  <a:pt x="44863" y="157210"/>
                  <a:pt x="44863" y="150638"/>
                </a:cubicBezTo>
                <a:cubicBezTo>
                  <a:pt x="44863" y="144066"/>
                  <a:pt x="50197" y="138732"/>
                  <a:pt x="56769" y="138732"/>
                </a:cubicBezTo>
                <a:lnTo>
                  <a:pt x="102203" y="138732"/>
                </a:lnTo>
                <a:lnTo>
                  <a:pt x="52483" y="89011"/>
                </a:lnTo>
                <a:lnTo>
                  <a:pt x="36862" y="98060"/>
                </a:lnTo>
                <a:cubicBezTo>
                  <a:pt x="28766" y="102727"/>
                  <a:pt x="23717" y="111395"/>
                  <a:pt x="23717" y="120729"/>
                </a:cubicBezTo>
                <a:lnTo>
                  <a:pt x="23717" y="262461"/>
                </a:lnTo>
                <a:cubicBezTo>
                  <a:pt x="23717" y="271796"/>
                  <a:pt x="28670" y="280464"/>
                  <a:pt x="36862" y="285131"/>
                </a:cubicBezTo>
                <a:lnTo>
                  <a:pt x="52959" y="294465"/>
                </a:lnTo>
                <a:lnTo>
                  <a:pt x="103346" y="244078"/>
                </a:lnTo>
                <a:lnTo>
                  <a:pt x="56674" y="244078"/>
                </a:lnTo>
                <a:cubicBezTo>
                  <a:pt x="50102" y="244078"/>
                  <a:pt x="44768" y="238744"/>
                  <a:pt x="44768" y="232172"/>
                </a:cubicBezTo>
                <a:cubicBezTo>
                  <a:pt x="44768" y="225600"/>
                  <a:pt x="50102" y="220266"/>
                  <a:pt x="56674" y="220266"/>
                </a:cubicBezTo>
                <a:lnTo>
                  <a:pt x="127159" y="220266"/>
                </a:lnTo>
                <a:lnTo>
                  <a:pt x="155448" y="191976"/>
                </a:lnTo>
                <a:close/>
                <a:moveTo>
                  <a:pt x="172403" y="208931"/>
                </a:moveTo>
                <a:lnTo>
                  <a:pt x="201740" y="238268"/>
                </a:lnTo>
                <a:lnTo>
                  <a:pt x="201740" y="308467"/>
                </a:lnTo>
                <a:cubicBezTo>
                  <a:pt x="201740" y="315039"/>
                  <a:pt x="207074" y="320373"/>
                  <a:pt x="213646" y="320373"/>
                </a:cubicBezTo>
                <a:cubicBezTo>
                  <a:pt x="220218" y="320373"/>
                  <a:pt x="225552" y="315039"/>
                  <a:pt x="225552" y="308467"/>
                </a:cubicBezTo>
                <a:lnTo>
                  <a:pt x="225552" y="262080"/>
                </a:lnTo>
                <a:lnTo>
                  <a:pt x="270605" y="307134"/>
                </a:lnTo>
                <a:lnTo>
                  <a:pt x="185833" y="356092"/>
                </a:lnTo>
                <a:cubicBezTo>
                  <a:pt x="177737" y="360759"/>
                  <a:pt x="167735" y="360759"/>
                  <a:pt x="159639" y="356092"/>
                </a:cubicBezTo>
                <a:lnTo>
                  <a:pt x="74390" y="306848"/>
                </a:lnTo>
                <a:lnTo>
                  <a:pt x="121063" y="260175"/>
                </a:lnTo>
                <a:lnTo>
                  <a:pt x="121063" y="308467"/>
                </a:lnTo>
                <a:cubicBezTo>
                  <a:pt x="121063" y="315039"/>
                  <a:pt x="126397" y="320373"/>
                  <a:pt x="132969" y="320373"/>
                </a:cubicBezTo>
                <a:cubicBezTo>
                  <a:pt x="139541" y="320373"/>
                  <a:pt x="144875" y="315039"/>
                  <a:pt x="144875" y="308467"/>
                </a:cubicBezTo>
                <a:lnTo>
                  <a:pt x="144875" y="236363"/>
                </a:lnTo>
                <a:lnTo>
                  <a:pt x="172307" y="208931"/>
                </a:lnTo>
                <a:close/>
                <a:moveTo>
                  <a:pt x="292037" y="294846"/>
                </a:moveTo>
                <a:lnTo>
                  <a:pt x="308705" y="285226"/>
                </a:lnTo>
                <a:cubicBezTo>
                  <a:pt x="316801" y="280559"/>
                  <a:pt x="321850" y="271891"/>
                  <a:pt x="321850" y="262557"/>
                </a:cubicBezTo>
                <a:lnTo>
                  <a:pt x="321850" y="120825"/>
                </a:lnTo>
                <a:cubicBezTo>
                  <a:pt x="321850" y="111490"/>
                  <a:pt x="316897" y="102822"/>
                  <a:pt x="308705" y="98155"/>
                </a:cubicBezTo>
                <a:lnTo>
                  <a:pt x="292608" y="88821"/>
                </a:lnTo>
                <a:lnTo>
                  <a:pt x="242602" y="138827"/>
                </a:lnTo>
                <a:lnTo>
                  <a:pt x="289941" y="138827"/>
                </a:lnTo>
                <a:cubicBezTo>
                  <a:pt x="296513" y="138827"/>
                  <a:pt x="301847" y="144161"/>
                  <a:pt x="301847" y="150733"/>
                </a:cubicBezTo>
                <a:cubicBezTo>
                  <a:pt x="301847" y="157305"/>
                  <a:pt x="296513" y="162639"/>
                  <a:pt x="289941" y="162639"/>
                </a:cubicBezTo>
                <a:lnTo>
                  <a:pt x="218789" y="162639"/>
                </a:lnTo>
                <a:lnTo>
                  <a:pt x="189262" y="192167"/>
                </a:lnTo>
                <a:lnTo>
                  <a:pt x="217551" y="220456"/>
                </a:lnTo>
                <a:lnTo>
                  <a:pt x="289941" y="220456"/>
                </a:lnTo>
                <a:cubicBezTo>
                  <a:pt x="296513" y="220456"/>
                  <a:pt x="301847" y="225790"/>
                  <a:pt x="301847" y="232362"/>
                </a:cubicBezTo>
                <a:cubicBezTo>
                  <a:pt x="301847" y="238935"/>
                  <a:pt x="296513" y="244269"/>
                  <a:pt x="289941" y="244269"/>
                </a:cubicBezTo>
                <a:lnTo>
                  <a:pt x="241364" y="244269"/>
                </a:lnTo>
                <a:lnTo>
                  <a:pt x="292037" y="294942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192">
              <a:defRPr/>
            </a:pPr>
            <a:endParaRPr lang="en-US">
              <a:latin typeface="Segoe U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6AED21-5391-E00E-3EB1-017807CC236F}"/>
              </a:ext>
            </a:extLst>
          </p:cNvPr>
          <p:cNvSpPr/>
          <p:nvPr/>
        </p:nvSpPr>
        <p:spPr bwMode="auto">
          <a:xfrm>
            <a:off x="4306220" y="3125578"/>
            <a:ext cx="2066114" cy="1234221"/>
          </a:xfrm>
          <a:prstGeom prst="roundRect">
            <a:avLst/>
          </a:prstGeom>
          <a:noFill/>
          <a:ln w="38100">
            <a:solidFill>
              <a:srgbClr val="FFB9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3E313C-6084-9029-C2EA-4EC944305B7C}"/>
              </a:ext>
            </a:extLst>
          </p:cNvPr>
          <p:cNvSpPr/>
          <p:nvPr/>
        </p:nvSpPr>
        <p:spPr bwMode="auto">
          <a:xfrm>
            <a:off x="7403260" y="3335253"/>
            <a:ext cx="1008154" cy="1196605"/>
          </a:xfrm>
          <a:prstGeom prst="roundRect">
            <a:avLst/>
          </a:prstGeom>
          <a:noFill/>
          <a:ln w="38100">
            <a:solidFill>
              <a:srgbClr val="FFB9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B72269-091B-5C80-F8DA-5E13546DEA3D}"/>
              </a:ext>
            </a:extLst>
          </p:cNvPr>
          <p:cNvSpPr/>
          <p:nvPr/>
        </p:nvSpPr>
        <p:spPr bwMode="auto">
          <a:xfrm>
            <a:off x="7997775" y="4359799"/>
            <a:ext cx="1692944" cy="958974"/>
          </a:xfrm>
          <a:prstGeom prst="roundRect">
            <a:avLst/>
          </a:prstGeom>
          <a:noFill/>
          <a:ln w="38100">
            <a:solidFill>
              <a:srgbClr val="FFB9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2D48FA-CF68-F3FB-3CD5-7AD5BE4D3B04}"/>
              </a:ext>
            </a:extLst>
          </p:cNvPr>
          <p:cNvGrpSpPr/>
          <p:nvPr/>
        </p:nvGrpSpPr>
        <p:grpSpPr>
          <a:xfrm>
            <a:off x="6081610" y="2088589"/>
            <a:ext cx="1825727" cy="1246664"/>
            <a:chOff x="6081610" y="2088589"/>
            <a:chExt cx="1825727" cy="12466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9A481F-3F25-9D66-76EA-E3D088BACB10}"/>
                </a:ext>
              </a:extLst>
            </p:cNvPr>
            <p:cNvSpPr/>
            <p:nvPr/>
          </p:nvSpPr>
          <p:spPr>
            <a:xfrm>
              <a:off x="6081610" y="2088589"/>
              <a:ext cx="1088760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12700" cmpd="sng">
                    <a:solidFill>
                      <a:srgbClr val="FFFF00"/>
                    </a:solidFill>
                    <a:prstDash val="solid"/>
                  </a:ln>
                  <a:solidFill>
                    <a:srgbClr val="FFB900"/>
                  </a:solidFill>
                  <a:effectLst/>
                </a:rPr>
                <a:t>Asset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1D486E-7EC4-64BD-468C-5496B85A8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9573" y="2493352"/>
              <a:ext cx="416680" cy="636894"/>
            </a:xfrm>
            <a:prstGeom prst="line">
              <a:avLst/>
            </a:prstGeom>
            <a:ln>
              <a:solidFill>
                <a:srgbClr val="FFB900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99A0C1-7C5A-48CF-EAA6-693F6CF3DC7D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6676253" y="2480651"/>
              <a:ext cx="1231084" cy="854602"/>
            </a:xfrm>
            <a:prstGeom prst="line">
              <a:avLst/>
            </a:prstGeom>
            <a:ln>
              <a:solidFill>
                <a:srgbClr val="FFB900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A00883-AB8D-2C20-69F0-401EF08C4D8C}"/>
              </a:ext>
            </a:extLst>
          </p:cNvPr>
          <p:cNvGrpSpPr/>
          <p:nvPr/>
        </p:nvGrpSpPr>
        <p:grpSpPr>
          <a:xfrm>
            <a:off x="5882812" y="4839286"/>
            <a:ext cx="2297360" cy="1416534"/>
            <a:chOff x="5882812" y="4839286"/>
            <a:chExt cx="2297360" cy="141653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721F47-EB0F-9D8A-7B7F-3E37A8D949F1}"/>
                </a:ext>
              </a:extLst>
            </p:cNvPr>
            <p:cNvSpPr/>
            <p:nvPr/>
          </p:nvSpPr>
          <p:spPr>
            <a:xfrm>
              <a:off x="5882812" y="5732600"/>
              <a:ext cx="2297360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12700" cmpd="sng">
                    <a:solidFill>
                      <a:srgbClr val="FFFF00"/>
                    </a:solidFill>
                    <a:prstDash val="solid"/>
                  </a:ln>
                  <a:solidFill>
                    <a:srgbClr val="FFB900"/>
                  </a:solidFill>
                  <a:effectLst/>
                </a:rPr>
                <a:t>Attack Paths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86223A-3B94-A700-CC9D-399FCC840C3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7057205" y="4839286"/>
              <a:ext cx="940570" cy="1084355"/>
            </a:xfrm>
            <a:prstGeom prst="line">
              <a:avLst/>
            </a:prstGeom>
            <a:ln>
              <a:solidFill>
                <a:srgbClr val="FFB900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6D1AF9-967F-CB22-B9A3-9A72348D07B8}"/>
              </a:ext>
            </a:extLst>
          </p:cNvPr>
          <p:cNvGrpSpPr/>
          <p:nvPr/>
        </p:nvGrpSpPr>
        <p:grpSpPr>
          <a:xfrm>
            <a:off x="3097726" y="2316239"/>
            <a:ext cx="1483099" cy="727108"/>
            <a:chOff x="6289942" y="5732600"/>
            <a:chExt cx="1483099" cy="72710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1776BB8-ACBB-87AA-925F-E192B1BD5565}"/>
                </a:ext>
              </a:extLst>
            </p:cNvPr>
            <p:cNvSpPr/>
            <p:nvPr/>
          </p:nvSpPr>
          <p:spPr>
            <a:xfrm>
              <a:off x="6289942" y="5732600"/>
              <a:ext cx="148309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12700" cmpd="sng">
                    <a:solidFill>
                      <a:srgbClr val="FFFF00"/>
                    </a:solidFill>
                    <a:prstDash val="solid"/>
                  </a:ln>
                  <a:solidFill>
                    <a:srgbClr val="FFB900"/>
                  </a:solidFill>
                  <a:effectLst/>
                </a:rPr>
                <a:t>Activity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61F1B8-0C21-295C-0349-476079494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7339" y="6088056"/>
              <a:ext cx="0" cy="371652"/>
            </a:xfrm>
            <a:prstGeom prst="line">
              <a:avLst/>
            </a:prstGeom>
            <a:ln>
              <a:solidFill>
                <a:srgbClr val="FFB900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F3A3A7B-AED4-FF52-5F2D-2838C11FF59F}"/>
              </a:ext>
            </a:extLst>
          </p:cNvPr>
          <p:cNvSpPr/>
          <p:nvPr/>
        </p:nvSpPr>
        <p:spPr bwMode="auto">
          <a:xfrm>
            <a:off x="2296470" y="3043348"/>
            <a:ext cx="3057307" cy="1495560"/>
          </a:xfrm>
          <a:custGeom>
            <a:avLst/>
            <a:gdLst>
              <a:gd name="connsiteX0" fmla="*/ 0 w 3057307"/>
              <a:gd name="connsiteY0" fmla="*/ 0 h 1612415"/>
              <a:gd name="connsiteX1" fmla="*/ 3057307 w 3057307"/>
              <a:gd name="connsiteY1" fmla="*/ 0 h 1612415"/>
              <a:gd name="connsiteX2" fmla="*/ 3057307 w 3057307"/>
              <a:gd name="connsiteY2" fmla="*/ 1612415 h 1612415"/>
              <a:gd name="connsiteX3" fmla="*/ 0 w 3057307"/>
              <a:gd name="connsiteY3" fmla="*/ 1612415 h 1612415"/>
              <a:gd name="connsiteX4" fmla="*/ 0 w 3057307"/>
              <a:gd name="connsiteY4" fmla="*/ 0 h 161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307" h="1612415">
                <a:moveTo>
                  <a:pt x="0" y="0"/>
                </a:moveTo>
                <a:lnTo>
                  <a:pt x="3057307" y="0"/>
                </a:lnTo>
                <a:lnTo>
                  <a:pt x="3057307" y="1612415"/>
                </a:lnTo>
                <a:lnTo>
                  <a:pt x="0" y="161241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FB9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66BA0A-1705-4516-FA1A-ECCD99946244}"/>
              </a:ext>
            </a:extLst>
          </p:cNvPr>
          <p:cNvCxnSpPr>
            <a:cxnSpLocks/>
          </p:cNvCxnSpPr>
          <p:nvPr/>
        </p:nvCxnSpPr>
        <p:spPr>
          <a:xfrm flipH="1" flipV="1">
            <a:off x="5364261" y="3845703"/>
            <a:ext cx="1713455" cy="2077938"/>
          </a:xfrm>
          <a:prstGeom prst="line">
            <a:avLst/>
          </a:prstGeom>
          <a:ln>
            <a:solidFill>
              <a:srgbClr val="FFB9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75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1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EA68-343D-9F36-9650-FC897C358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128298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Graphs Abound…but how to build an Attack Graph?</a:t>
            </a:r>
            <a:b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000" b="0" i="0" u="none" strike="noStrike" kern="1200" cap="none" spc="-51" normalizeH="0" baseline="0" noProof="0" dirty="0">
                <a:ln w="3175">
                  <a:noFill/>
                </a:ln>
                <a:gradFill flip="none" rotWithShape="1">
                  <a:gsLst>
                    <a:gs pos="51000">
                      <a:srgbClr val="50E6FF"/>
                    </a:gs>
                    <a:gs pos="99000">
                      <a:srgbClr val="50E6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All data is security data, it just depends on the crisis</a:t>
            </a:r>
            <a:b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EBF012-0C51-3D68-60BE-ADFCBD5D62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657341"/>
              </p:ext>
            </p:extLst>
          </p:nvPr>
        </p:nvGraphicFramePr>
        <p:xfrm>
          <a:off x="505373" y="1867690"/>
          <a:ext cx="10839494" cy="3488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13189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D39BA39-C411-E75B-DAD1-0490167CEF07}"/>
              </a:ext>
            </a:extLst>
          </p:cNvPr>
          <p:cNvGrpSpPr/>
          <p:nvPr/>
        </p:nvGrpSpPr>
        <p:grpSpPr>
          <a:xfrm>
            <a:off x="588263" y="1417419"/>
            <a:ext cx="4621199" cy="3875409"/>
            <a:chOff x="3213107" y="2679497"/>
            <a:chExt cx="4621199" cy="3875409"/>
          </a:xfrm>
        </p:grpSpPr>
        <p:pic>
          <p:nvPicPr>
            <p:cNvPr id="1034" name="Picture 10" descr="HammerLifecycleDiagram">
              <a:extLst>
                <a:ext uri="{FF2B5EF4-FFF2-40B4-BE49-F238E27FC236}">
                  <a16:creationId xmlns:a16="http://schemas.microsoft.com/office/drawing/2014/main" id="{32092380-AF9F-BAE0-DFE4-390B08531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107" y="2683745"/>
              <a:ext cx="4621199" cy="387116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7B5F61-EFEA-B21C-9D98-E93E818F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7320" y="2679497"/>
              <a:ext cx="1956986" cy="8230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B82FE3-5C1C-9CCE-C44D-9885811C4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411" y="2277603"/>
            <a:ext cx="5151421" cy="35726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797C5-B018-4715-5648-EEB13EAC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Asset graphs for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infrastructure, network, and access control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816C860-448D-2BA9-0268-3DCC361B0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970" y="2606302"/>
            <a:ext cx="4975986" cy="38895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437321-832F-E4EF-8EDA-A459170C0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526" y="1417225"/>
            <a:ext cx="6419644" cy="33348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8EB4D67-AD20-4C50-7139-C2E45C94C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7496" y="2069151"/>
            <a:ext cx="5036584" cy="32236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4D759A7-CC4A-7EA9-3586-0C611DFFE7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7187" y="2668285"/>
            <a:ext cx="4256257" cy="416748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00433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1996D0-90A6-5C89-24C9-0F7BE347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Activity </a:t>
            </a:r>
            <a:r>
              <a:rPr lang="en-US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1834F3-A894-8FB7-7BCA-844420440B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383"/>
            <a:ext cx="5434653" cy="2112084"/>
          </a:xfrm>
        </p:spPr>
        <p:txBody>
          <a:bodyPr/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dirty="0"/>
              <a:t>Also known as Locard's exchange principle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dirty="0"/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dirty="0"/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dirty="0"/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dirty="0"/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D6A41C1-5721-304C-6856-D060D02AD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17" y="487"/>
            <a:ext cx="5053283" cy="68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6147B4-7F64-32E0-CD23-D3C6C27B609B}"/>
              </a:ext>
            </a:extLst>
          </p:cNvPr>
          <p:cNvSpPr txBox="1"/>
          <p:nvPr/>
        </p:nvSpPr>
        <p:spPr>
          <a:xfrm>
            <a:off x="7977773" y="5398064"/>
            <a:ext cx="3375174" cy="9051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765" dirty="0"/>
              <a:t>Dr. Edmond Locard (1877–1966) </a:t>
            </a:r>
          </a:p>
          <a:p>
            <a:pPr algn="ctr"/>
            <a:r>
              <a:rPr lang="en-US" sz="1765" dirty="0"/>
              <a:t>French criminologist and pioneer in forensic science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A2347F-B0FA-4C83-FDD7-38CF9229E2A1}"/>
              </a:ext>
            </a:extLst>
          </p:cNvPr>
          <p:cNvGrpSpPr/>
          <p:nvPr/>
        </p:nvGrpSpPr>
        <p:grpSpPr>
          <a:xfrm>
            <a:off x="834987" y="1926071"/>
            <a:ext cx="5464142" cy="4851241"/>
            <a:chOff x="4733989" y="-1329338"/>
            <a:chExt cx="5573709" cy="4948518"/>
          </a:xfrm>
        </p:grpSpPr>
        <p:pic>
          <p:nvPicPr>
            <p:cNvPr id="17" name="Picture 16" descr="A close-up of a paper&#10;&#10;Description automatically generated">
              <a:extLst>
                <a:ext uri="{FF2B5EF4-FFF2-40B4-BE49-F238E27FC236}">
                  <a16:creationId xmlns:a16="http://schemas.microsoft.com/office/drawing/2014/main" id="{4121ED9F-9A68-ECCE-0A5E-1987C2181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b="29252"/>
            <a:stretch/>
          </p:blipFill>
          <p:spPr>
            <a:xfrm>
              <a:off x="4733989" y="-1329338"/>
              <a:ext cx="5573709" cy="49485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DA877B-5F52-E54C-7870-8B8A37ED5313}"/>
                </a:ext>
              </a:extLst>
            </p:cNvPr>
            <p:cNvSpPr txBox="1"/>
            <p:nvPr/>
          </p:nvSpPr>
          <p:spPr>
            <a:xfrm>
              <a:off x="4986866" y="-880533"/>
              <a:ext cx="4798039" cy="4401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745" dirty="0">
                  <a:solidFill>
                    <a:sysClr val="windowText" lastClr="000000"/>
                  </a:solidFill>
                  <a:latin typeface="Baskerville Old Face" panose="02020602080505020303" pitchFamily="18" charset="0"/>
                </a:rPr>
                <a:t>“Wherever he steps, whatever he touches, whatever he leaves, even unconsciously, will serve as a silent witness against him… </a:t>
              </a:r>
            </a:p>
            <a:p>
              <a:r>
                <a:rPr lang="en-US" sz="2745" dirty="0">
                  <a:solidFill>
                    <a:sysClr val="windowText" lastClr="000000"/>
                  </a:solidFill>
                  <a:latin typeface="Baskerville Old Face" panose="02020602080505020303" pitchFamily="18" charset="0"/>
                </a:rPr>
                <a:t>This is evidence that does not forget. It is not confused by the excitement of the moment. It is not absent because human witnesses are. It is factual evidence.”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210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7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Every contact leaves a trace…</a:t>
            </a:r>
            <a:r>
              <a:rPr lang="en-US">
                <a:solidFill>
                  <a:schemeClr val="tx1"/>
                </a:solidFill>
              </a:rPr>
              <a:t>in an 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activity </a:t>
            </a:r>
            <a:r>
              <a:rPr lang="en-US">
                <a:solidFill>
                  <a:schemeClr val="tx1"/>
                </a:solidFill>
              </a:rPr>
              <a:t>log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layer0_new copy"/>
          <p:cNvPicPr>
            <a:picLocks noChangeAspect="1" noChangeArrowheads="1"/>
          </p:cNvPicPr>
          <p:nvPr/>
        </p:nvPicPr>
        <p:blipFill rotWithShape="1">
          <a:blip r:embed="rId3" cstate="print"/>
          <a:srcRect l="9030" t="-19" r="-3338" b="19"/>
          <a:stretch/>
        </p:blipFill>
        <p:spPr bwMode="auto">
          <a:xfrm>
            <a:off x="126512" y="1153326"/>
            <a:ext cx="8392126" cy="4935972"/>
          </a:xfrm>
          <a:prstGeom prst="rect">
            <a:avLst/>
          </a:prstGeom>
          <a:noFill/>
        </p:spPr>
      </p:pic>
      <p:sp>
        <p:nvSpPr>
          <p:cNvPr id="72" name="AutoShape 34"/>
          <p:cNvSpPr>
            <a:spLocks noChangeArrowheads="1"/>
          </p:cNvSpPr>
          <p:nvPr/>
        </p:nvSpPr>
        <p:spPr bwMode="auto">
          <a:xfrm>
            <a:off x="750813" y="1886868"/>
            <a:ext cx="1020142" cy="358912"/>
          </a:xfrm>
          <a:prstGeom prst="wedgeRectCallout">
            <a:avLst>
              <a:gd name="adj1" fmla="val 78878"/>
              <a:gd name="adj2" fmla="val 74740"/>
            </a:avLst>
          </a:prstGeom>
          <a:solidFill>
            <a:schemeClr val="tx1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Critical business data</a:t>
            </a:r>
          </a:p>
        </p:txBody>
      </p:sp>
      <p:sp>
        <p:nvSpPr>
          <p:cNvPr id="75" name="AutoShape 34"/>
          <p:cNvSpPr>
            <a:spLocks noChangeArrowheads="1"/>
          </p:cNvSpPr>
          <p:nvPr/>
        </p:nvSpPr>
        <p:spPr bwMode="auto">
          <a:xfrm>
            <a:off x="5017783" y="1993907"/>
            <a:ext cx="782051" cy="225581"/>
          </a:xfrm>
          <a:prstGeom prst="wedgeRectCallout">
            <a:avLst>
              <a:gd name="adj1" fmla="val -15630"/>
              <a:gd name="adj2" fmla="val 201986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VPN Logs</a:t>
            </a:r>
          </a:p>
        </p:txBody>
      </p:sp>
      <p:sp>
        <p:nvSpPr>
          <p:cNvPr id="76" name="AutoShape 34"/>
          <p:cNvSpPr>
            <a:spLocks noChangeArrowheads="1"/>
          </p:cNvSpPr>
          <p:nvPr/>
        </p:nvSpPr>
        <p:spPr bwMode="auto">
          <a:xfrm>
            <a:off x="4184842" y="2219489"/>
            <a:ext cx="782051" cy="352375"/>
          </a:xfrm>
          <a:prstGeom prst="wedgeRectCallout">
            <a:avLst>
              <a:gd name="adj1" fmla="val 34299"/>
              <a:gd name="adj2" fmla="val 146907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Firewall Logs</a:t>
            </a:r>
          </a:p>
        </p:txBody>
      </p:sp>
      <p:sp>
        <p:nvSpPr>
          <p:cNvPr id="77" name="AutoShape 34"/>
          <p:cNvSpPr>
            <a:spLocks noChangeArrowheads="1"/>
          </p:cNvSpPr>
          <p:nvPr/>
        </p:nvSpPr>
        <p:spPr bwMode="auto">
          <a:xfrm>
            <a:off x="3567330" y="2687309"/>
            <a:ext cx="828145" cy="359201"/>
          </a:xfrm>
          <a:prstGeom prst="wedgeRectCallout">
            <a:avLst>
              <a:gd name="adj1" fmla="val 65961"/>
              <a:gd name="adj2" fmla="val 111772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Web Proxy Logs</a:t>
            </a:r>
          </a:p>
        </p:txBody>
      </p:sp>
      <p:sp>
        <p:nvSpPr>
          <p:cNvPr id="78" name="AutoShape 34"/>
          <p:cNvSpPr>
            <a:spLocks noChangeArrowheads="1"/>
          </p:cNvSpPr>
          <p:nvPr/>
        </p:nvSpPr>
        <p:spPr bwMode="auto">
          <a:xfrm>
            <a:off x="4699676" y="3866639"/>
            <a:ext cx="985874" cy="352375"/>
          </a:xfrm>
          <a:prstGeom prst="wedgeRectCallout">
            <a:avLst>
              <a:gd name="adj1" fmla="val -80173"/>
              <a:gd name="adj2" fmla="val 3664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Window Domain Logins</a:t>
            </a:r>
          </a:p>
        </p:txBody>
      </p:sp>
      <p:sp>
        <p:nvSpPr>
          <p:cNvPr id="79" name="AutoShape 34"/>
          <p:cNvSpPr>
            <a:spLocks noChangeArrowheads="1"/>
          </p:cNvSpPr>
          <p:nvPr/>
        </p:nvSpPr>
        <p:spPr bwMode="auto">
          <a:xfrm>
            <a:off x="4438710" y="4351106"/>
            <a:ext cx="799228" cy="271329"/>
          </a:xfrm>
          <a:prstGeom prst="wedgeRectCallout">
            <a:avLst>
              <a:gd name="adj1" fmla="val -76309"/>
              <a:gd name="adj2" fmla="val -63904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DHCP Logs</a:t>
            </a:r>
          </a:p>
        </p:txBody>
      </p:sp>
      <p:sp>
        <p:nvSpPr>
          <p:cNvPr id="80" name="AutoShape 34"/>
          <p:cNvSpPr>
            <a:spLocks noChangeArrowheads="1"/>
          </p:cNvSpPr>
          <p:nvPr/>
        </p:nvSpPr>
        <p:spPr bwMode="auto">
          <a:xfrm>
            <a:off x="6061971" y="4486770"/>
            <a:ext cx="853653" cy="359201"/>
          </a:xfrm>
          <a:prstGeom prst="wedgeRectCallout">
            <a:avLst>
              <a:gd name="adj1" fmla="val -45327"/>
              <a:gd name="adj2" fmla="val -134104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Anti-virus Logs</a:t>
            </a:r>
          </a:p>
        </p:txBody>
      </p:sp>
      <p:sp>
        <p:nvSpPr>
          <p:cNvPr id="81" name="AutoShape 34"/>
          <p:cNvSpPr>
            <a:spLocks noChangeArrowheads="1"/>
          </p:cNvSpPr>
          <p:nvPr/>
        </p:nvSpPr>
        <p:spPr bwMode="auto">
          <a:xfrm>
            <a:off x="7235235" y="4659785"/>
            <a:ext cx="853653" cy="359201"/>
          </a:xfrm>
          <a:prstGeom prst="wedgeRectCallout">
            <a:avLst>
              <a:gd name="adj1" fmla="val -109113"/>
              <a:gd name="adj2" fmla="val -206439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Remote Access Logs</a:t>
            </a:r>
          </a:p>
        </p:txBody>
      </p:sp>
      <p:sp>
        <p:nvSpPr>
          <p:cNvPr id="82" name="AutoShape 34"/>
          <p:cNvSpPr>
            <a:spLocks noChangeArrowheads="1"/>
          </p:cNvSpPr>
          <p:nvPr/>
        </p:nvSpPr>
        <p:spPr bwMode="auto">
          <a:xfrm>
            <a:off x="6671485" y="2687309"/>
            <a:ext cx="853653" cy="359201"/>
          </a:xfrm>
          <a:prstGeom prst="wedgeRectCallout">
            <a:avLst>
              <a:gd name="adj1" fmla="val -81027"/>
              <a:gd name="adj2" fmla="val 59444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Event log data</a:t>
            </a:r>
          </a:p>
        </p:txBody>
      </p:sp>
      <p:sp>
        <p:nvSpPr>
          <p:cNvPr id="83" name="AutoShape 34"/>
          <p:cNvSpPr>
            <a:spLocks noChangeArrowheads="1"/>
          </p:cNvSpPr>
          <p:nvPr/>
        </p:nvSpPr>
        <p:spPr bwMode="auto">
          <a:xfrm>
            <a:off x="2582780" y="1740512"/>
            <a:ext cx="984551" cy="359201"/>
          </a:xfrm>
          <a:prstGeom prst="wedgeRectCallout">
            <a:avLst>
              <a:gd name="adj1" fmla="val 46535"/>
              <a:gd name="adj2" fmla="val 115123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Host scanning results</a:t>
            </a:r>
          </a:p>
        </p:txBody>
      </p:sp>
      <p:sp>
        <p:nvSpPr>
          <p:cNvPr id="84" name="AutoShape 34"/>
          <p:cNvSpPr>
            <a:spLocks noChangeArrowheads="1"/>
          </p:cNvSpPr>
          <p:nvPr/>
        </p:nvSpPr>
        <p:spPr bwMode="auto">
          <a:xfrm>
            <a:off x="3019899" y="1182332"/>
            <a:ext cx="984551" cy="359201"/>
          </a:xfrm>
          <a:prstGeom prst="wedgeRectCallout">
            <a:avLst>
              <a:gd name="adj1" fmla="val 46535"/>
              <a:gd name="adj2" fmla="val 115123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Certificate Authority Logs</a:t>
            </a:r>
          </a:p>
        </p:txBody>
      </p:sp>
      <p:sp>
        <p:nvSpPr>
          <p:cNvPr id="85" name="AutoShape 34"/>
          <p:cNvSpPr>
            <a:spLocks noChangeArrowheads="1"/>
          </p:cNvSpPr>
          <p:nvPr/>
        </p:nvSpPr>
        <p:spPr bwMode="auto">
          <a:xfrm>
            <a:off x="2896091" y="4853432"/>
            <a:ext cx="1027583" cy="702320"/>
          </a:xfrm>
          <a:prstGeom prst="wedgeRectCallout">
            <a:avLst>
              <a:gd name="adj1" fmla="val 40731"/>
              <a:gd name="adj2" fmla="val -110743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Account / Group Membership Logs</a:t>
            </a:r>
          </a:p>
        </p:txBody>
      </p:sp>
      <p:sp>
        <p:nvSpPr>
          <p:cNvPr id="86" name="AutoShape 34"/>
          <p:cNvSpPr>
            <a:spLocks noChangeArrowheads="1"/>
          </p:cNvSpPr>
          <p:nvPr/>
        </p:nvSpPr>
        <p:spPr bwMode="auto">
          <a:xfrm>
            <a:off x="1983912" y="2458914"/>
            <a:ext cx="1035987" cy="487406"/>
          </a:xfrm>
          <a:prstGeom prst="wedgeRectCallout">
            <a:avLst>
              <a:gd name="adj1" fmla="val 46535"/>
              <a:gd name="adj2" fmla="val 115123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Vulnerability Assessment results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13306" y="1302176"/>
            <a:ext cx="1491371" cy="594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12"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To protect this critical data…</a:t>
            </a:r>
          </a:p>
        </p:txBody>
      </p:sp>
      <p:sp>
        <p:nvSpPr>
          <p:cNvPr id="88" name="Oval 87"/>
          <p:cNvSpPr/>
          <p:nvPr/>
        </p:nvSpPr>
        <p:spPr>
          <a:xfrm>
            <a:off x="1074266" y="1087055"/>
            <a:ext cx="317020" cy="3047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12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214704" y="1333374"/>
            <a:ext cx="2166482" cy="33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12"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…we need all these logs</a:t>
            </a:r>
          </a:p>
        </p:txBody>
      </p:sp>
      <p:sp>
        <p:nvSpPr>
          <p:cNvPr id="90" name="Oval 89"/>
          <p:cNvSpPr/>
          <p:nvPr/>
        </p:nvSpPr>
        <p:spPr>
          <a:xfrm>
            <a:off x="4931870" y="1359402"/>
            <a:ext cx="317020" cy="3047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12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4" name="AutoShape 34"/>
          <p:cNvSpPr>
            <a:spLocks noChangeArrowheads="1"/>
          </p:cNvSpPr>
          <p:nvPr/>
        </p:nvSpPr>
        <p:spPr bwMode="auto">
          <a:xfrm>
            <a:off x="2761447" y="3312955"/>
            <a:ext cx="924254" cy="337883"/>
          </a:xfrm>
          <a:prstGeom prst="wedgeRectCallout">
            <a:avLst>
              <a:gd name="adj1" fmla="val 88139"/>
              <a:gd name="adj2" fmla="val -1792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Network IDS results</a:t>
            </a:r>
          </a:p>
        </p:txBody>
      </p:sp>
      <p:sp>
        <p:nvSpPr>
          <p:cNvPr id="25" name="AutoShape 34"/>
          <p:cNvSpPr>
            <a:spLocks noChangeArrowheads="1"/>
          </p:cNvSpPr>
          <p:nvPr/>
        </p:nvSpPr>
        <p:spPr bwMode="auto">
          <a:xfrm>
            <a:off x="4528154" y="3481898"/>
            <a:ext cx="985874" cy="280661"/>
          </a:xfrm>
          <a:prstGeom prst="wedgeRectCallout">
            <a:avLst>
              <a:gd name="adj1" fmla="val -91301"/>
              <a:gd name="adj2" fmla="val 34799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 err="1">
                <a:solidFill>
                  <a:srgbClr val="000000"/>
                </a:solidFill>
                <a:latin typeface="Trebuchet MS" pitchFamily="34" charset="0"/>
              </a:rPr>
              <a:t>Netflow</a:t>
            </a:r>
            <a:endParaRPr lang="en-US" sz="900" kern="0" dirty="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26" name="AutoShape 34"/>
          <p:cNvSpPr>
            <a:spLocks noChangeArrowheads="1"/>
          </p:cNvSpPr>
          <p:nvPr/>
        </p:nvSpPr>
        <p:spPr bwMode="auto">
          <a:xfrm>
            <a:off x="2833761" y="3863700"/>
            <a:ext cx="924254" cy="337883"/>
          </a:xfrm>
          <a:prstGeom prst="wedgeRectCallout">
            <a:avLst>
              <a:gd name="adj1" fmla="val 79896"/>
              <a:gd name="adj2" fmla="val -129570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Security Scan results</a:t>
            </a:r>
          </a:p>
        </p:txBody>
      </p:sp>
      <p:sp>
        <p:nvSpPr>
          <p:cNvPr id="27" name="AutoShape 34"/>
          <p:cNvSpPr>
            <a:spLocks noChangeArrowheads="1"/>
          </p:cNvSpPr>
          <p:nvPr/>
        </p:nvSpPr>
        <p:spPr bwMode="auto">
          <a:xfrm>
            <a:off x="6268802" y="3481897"/>
            <a:ext cx="838197" cy="359050"/>
          </a:xfrm>
          <a:prstGeom prst="wedgeRectCallout">
            <a:avLst>
              <a:gd name="adj1" fmla="val -95301"/>
              <a:gd name="adj2" fmla="val 65780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Crash reports</a:t>
            </a:r>
          </a:p>
        </p:txBody>
      </p:sp>
      <p:sp>
        <p:nvSpPr>
          <p:cNvPr id="28" name="AutoShape 34"/>
          <p:cNvSpPr>
            <a:spLocks noChangeArrowheads="1"/>
          </p:cNvSpPr>
          <p:nvPr/>
        </p:nvSpPr>
        <p:spPr bwMode="auto">
          <a:xfrm>
            <a:off x="1291321" y="3046510"/>
            <a:ext cx="924588" cy="326832"/>
          </a:xfrm>
          <a:prstGeom prst="wedgeRectCallout">
            <a:avLst>
              <a:gd name="adj1" fmla="val -46122"/>
              <a:gd name="adj2" fmla="val 174776"/>
            </a:avLst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defTabSz="685668">
              <a:defRPr/>
            </a:pPr>
            <a:r>
              <a:rPr lang="en-US" sz="900" kern="0" dirty="0">
                <a:solidFill>
                  <a:srgbClr val="000000"/>
                </a:solidFill>
                <a:latin typeface="Trebuchet MS" pitchFamily="34" charset="0"/>
              </a:rPr>
              <a:t>Wireless logs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22D285-FD88-5AD6-5562-DAF48E9EECA3}"/>
              </a:ext>
            </a:extLst>
          </p:cNvPr>
          <p:cNvGrpSpPr/>
          <p:nvPr/>
        </p:nvGrpSpPr>
        <p:grpSpPr>
          <a:xfrm>
            <a:off x="8376135" y="1402543"/>
            <a:ext cx="3743846" cy="3702857"/>
            <a:chOff x="8376135" y="1402543"/>
            <a:chExt cx="3743846" cy="37028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09225B-9349-BD72-9AEC-84CB2A3A8A9A}"/>
                </a:ext>
              </a:extLst>
            </p:cNvPr>
            <p:cNvSpPr txBox="1"/>
            <p:nvPr/>
          </p:nvSpPr>
          <p:spPr>
            <a:xfrm>
              <a:off x="8376135" y="1402543"/>
              <a:ext cx="3743846" cy="33239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ysClr val="windowText" lastClr="000000"/>
                  </a:solidFill>
                </a:rPr>
                <a:t>Logon Session</a:t>
              </a:r>
            </a:p>
            <a:p>
              <a:pPr algn="l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l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l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l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l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l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l"/>
              <a:endParaRPr lang="en-US" sz="2400" dirty="0">
                <a:solidFill>
                  <a:sysClr val="windowText" lastClr="000000"/>
                </a:solidFill>
              </a:endParaRPr>
            </a:p>
            <a:p>
              <a:pPr algn="l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CBAA19-366D-7EDD-E316-54A7DE058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3230" y="1986150"/>
              <a:ext cx="3689657" cy="311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781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/>
      <p:bldP spid="90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819A-8F9E-07D8-7DDA-49BB3741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Many security products and tools expose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Attack Paths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623674-785B-EF79-B3DE-3A17D9A9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128" y="1427655"/>
            <a:ext cx="3617609" cy="38695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B8CBA3-60F1-47EF-5768-FA466113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985" y="1885755"/>
            <a:ext cx="4693798" cy="348682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A6D3430-7D92-D69C-9397-A4E1D11B10BC}"/>
              </a:ext>
            </a:extLst>
          </p:cNvPr>
          <p:cNvGrpSpPr/>
          <p:nvPr/>
        </p:nvGrpSpPr>
        <p:grpSpPr>
          <a:xfrm>
            <a:off x="347373" y="1427655"/>
            <a:ext cx="4700544" cy="2908461"/>
            <a:chOff x="3964738" y="2834323"/>
            <a:chExt cx="6256424" cy="351923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6898335-D56A-31CA-711B-6829E4C06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738" y="2834323"/>
              <a:ext cx="6256424" cy="351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E301D1-EA95-6D10-EA0C-23AA17BAB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8122" y="2878184"/>
              <a:ext cx="2213040" cy="143878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6328A0-4835-5ADE-78DF-F91CE0FA6AA5}"/>
              </a:ext>
            </a:extLst>
          </p:cNvPr>
          <p:cNvGrpSpPr/>
          <p:nvPr/>
        </p:nvGrpSpPr>
        <p:grpSpPr>
          <a:xfrm>
            <a:off x="846439" y="1967283"/>
            <a:ext cx="3982615" cy="3510554"/>
            <a:chOff x="383932" y="1498195"/>
            <a:chExt cx="4380877" cy="386160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F79FAC-92E2-ED15-6F1B-274D52B9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932" y="1498195"/>
              <a:ext cx="4380877" cy="386160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28" name="Picture 4" descr="BloodHound logo">
              <a:extLst>
                <a:ext uri="{FF2B5EF4-FFF2-40B4-BE49-F238E27FC236}">
                  <a16:creationId xmlns:a16="http://schemas.microsoft.com/office/drawing/2014/main" id="{C999E0EE-4FF3-DF7A-8951-65D105747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900" y="1498195"/>
              <a:ext cx="1500909" cy="150090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1266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E41A-F37F-E700-9140-3713F291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Threat Intelligence </a:t>
            </a:r>
            <a:r>
              <a:rPr lang="en-US" dirty="0"/>
              <a:t>related graphs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F914C7-B236-CD67-7ECA-B7B46A1C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70" y="1436241"/>
            <a:ext cx="4206605" cy="41639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983C2E-84C6-837A-3B7E-BDEC3C1E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950" y="2055119"/>
            <a:ext cx="5438165" cy="4064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D54621-1791-35C6-9B47-005C6877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616" y="2899468"/>
            <a:ext cx="5736833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26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819AF1-FE6D-0C7D-0C6A-E9E7E619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429000"/>
            <a:ext cx="6949440" cy="615553"/>
          </a:xfrm>
        </p:spPr>
        <p:txBody>
          <a:bodyPr/>
          <a:lstStyle/>
          <a:p>
            <a:r>
              <a:rPr lang="en-US" dirty="0"/>
              <a:t>Why Graph?</a:t>
            </a:r>
          </a:p>
        </p:txBody>
      </p:sp>
      <p:pic>
        <p:nvPicPr>
          <p:cNvPr id="1026" name="Picture 2" descr="A 3D model of a Rubin vase">
            <a:extLst>
              <a:ext uri="{FF2B5EF4-FFF2-40B4-BE49-F238E27FC236}">
                <a16:creationId xmlns:a16="http://schemas.microsoft.com/office/drawing/2014/main" id="{2E453806-6E45-8032-1BAC-D9163E234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9613" y="614835"/>
            <a:ext cx="7016030" cy="53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BFBF4AD-BEC2-A857-4F6A-98825968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63" y="0"/>
            <a:ext cx="5235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8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92B9-BA66-A416-B5AD-7D59B419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/>
              <a:t>Example Bloodhound queries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10AEE-BE55-DF13-DD3A-F3BAAE874471}"/>
              </a:ext>
            </a:extLst>
          </p:cNvPr>
          <p:cNvSpPr txBox="1"/>
          <p:nvPr/>
        </p:nvSpPr>
        <p:spPr>
          <a:xfrm>
            <a:off x="153564" y="6372697"/>
            <a:ext cx="991181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cypherhound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customqueries.json</a:t>
            </a:r>
            <a:r>
              <a:rPr lang="en-US" dirty="0">
                <a:hlinkClick r:id="rId2"/>
              </a:rPr>
              <a:t> at main · fin3ss3g0d/</a:t>
            </a:r>
            <a:r>
              <a:rPr lang="en-US" dirty="0" err="1">
                <a:hlinkClick r:id="rId2"/>
              </a:rPr>
              <a:t>cypherhound</a:t>
            </a:r>
            <a:r>
              <a:rPr lang="en-US" dirty="0">
                <a:hlinkClick r:id="rId2"/>
              </a:rPr>
              <a:t> · GitHub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C3CB99-9B7A-4C2C-5D6B-DA85944EA1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0" y="1265444"/>
            <a:ext cx="6958784" cy="331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3BB4D75-5BC0-9072-B794-1933B47B98FA}"/>
              </a:ext>
            </a:extLst>
          </p:cNvPr>
          <p:cNvGrpSpPr/>
          <p:nvPr/>
        </p:nvGrpSpPr>
        <p:grpSpPr>
          <a:xfrm>
            <a:off x="4746458" y="2888472"/>
            <a:ext cx="1762626" cy="2925407"/>
            <a:chOff x="4746458" y="2876821"/>
            <a:chExt cx="1762626" cy="29254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4BAFE2C-5C78-CF00-751F-78FF6E3957ED}"/>
                </a:ext>
              </a:extLst>
            </p:cNvPr>
            <p:cNvSpPr/>
            <p:nvPr/>
          </p:nvSpPr>
          <p:spPr bwMode="auto">
            <a:xfrm>
              <a:off x="4746458" y="5086349"/>
              <a:ext cx="1762626" cy="715879"/>
            </a:xfrm>
            <a:prstGeom prst="ellipse">
              <a:avLst/>
            </a:prstGeom>
            <a:solidFill>
              <a:srgbClr val="7481D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Admin logged in with Active session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C33F1B6-8A9F-3FA2-CE04-FAF3BD18661B}"/>
                </a:ext>
              </a:extLst>
            </p:cNvPr>
            <p:cNvCxnSpPr/>
            <p:nvPr/>
          </p:nvCxnSpPr>
          <p:spPr>
            <a:xfrm flipH="1">
              <a:off x="4746458" y="2905626"/>
              <a:ext cx="794084" cy="2538663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E3901B-7590-17D1-BC6C-D90EC513EA9E}"/>
                </a:ext>
              </a:extLst>
            </p:cNvPr>
            <p:cNvCxnSpPr>
              <a:cxnSpLocks/>
              <a:endCxn id="3" idx="6"/>
            </p:cNvCxnSpPr>
            <p:nvPr/>
          </p:nvCxnSpPr>
          <p:spPr>
            <a:xfrm>
              <a:off x="5696953" y="2876821"/>
              <a:ext cx="812131" cy="2567468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67C20C-B1FD-8C34-2065-0E927DE0376A}"/>
              </a:ext>
            </a:extLst>
          </p:cNvPr>
          <p:cNvGrpSpPr/>
          <p:nvPr/>
        </p:nvGrpSpPr>
        <p:grpSpPr>
          <a:xfrm>
            <a:off x="2725153" y="3119035"/>
            <a:ext cx="1762626" cy="2925407"/>
            <a:chOff x="4746458" y="2876821"/>
            <a:chExt cx="1762626" cy="292540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3E6439-4FE2-9964-8F76-CC8403915EB0}"/>
                </a:ext>
              </a:extLst>
            </p:cNvPr>
            <p:cNvSpPr/>
            <p:nvPr/>
          </p:nvSpPr>
          <p:spPr bwMode="auto">
            <a:xfrm>
              <a:off x="4746458" y="5086349"/>
              <a:ext cx="1762626" cy="715879"/>
            </a:xfrm>
            <a:prstGeom prst="ellipse">
              <a:avLst/>
            </a:prstGeom>
            <a:solidFill>
              <a:srgbClr val="8CC7E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Member of group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BDECE9-FBF5-82C9-EEA8-CE1AE60227D6}"/>
                </a:ext>
              </a:extLst>
            </p:cNvPr>
            <p:cNvCxnSpPr/>
            <p:nvPr/>
          </p:nvCxnSpPr>
          <p:spPr>
            <a:xfrm flipH="1">
              <a:off x="4746458" y="2905626"/>
              <a:ext cx="794084" cy="2538663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90BE3F-EEAB-4A76-25A4-46C121E9B805}"/>
                </a:ext>
              </a:extLst>
            </p:cNvPr>
            <p:cNvCxnSpPr>
              <a:cxnSpLocks/>
              <a:endCxn id="15" idx="6"/>
            </p:cNvCxnSpPr>
            <p:nvPr/>
          </p:nvCxnSpPr>
          <p:spPr>
            <a:xfrm>
              <a:off x="5696953" y="2876821"/>
              <a:ext cx="812131" cy="2567468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01DA42-D465-A76B-57D5-53556B1F1B89}"/>
              </a:ext>
            </a:extLst>
          </p:cNvPr>
          <p:cNvGrpSpPr/>
          <p:nvPr/>
        </p:nvGrpSpPr>
        <p:grpSpPr>
          <a:xfrm>
            <a:off x="4340894" y="1590728"/>
            <a:ext cx="1762626" cy="1557112"/>
            <a:chOff x="5026694" y="1378198"/>
            <a:chExt cx="1762626" cy="155711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825C4A2-17E9-B651-E61A-354589210EA7}"/>
                </a:ext>
              </a:extLst>
            </p:cNvPr>
            <p:cNvSpPr/>
            <p:nvPr/>
          </p:nvSpPr>
          <p:spPr bwMode="auto">
            <a:xfrm>
              <a:off x="5026694" y="1378198"/>
              <a:ext cx="1762626" cy="715879"/>
            </a:xfrm>
            <a:prstGeom prst="ellipse">
              <a:avLst/>
            </a:prstGeom>
            <a:solidFill>
              <a:srgbClr val="8CC7E7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0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ysClr val="windowText" lastClr="000000"/>
                  </a:solidFill>
                  <a:ea typeface="Segoe UI" pitchFamily="34" charset="0"/>
                  <a:cs typeface="Segoe UI" pitchFamily="34" charset="0"/>
                </a:rPr>
                <a:t>Member of group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3C8BD6-2507-395C-4366-A2F32F5AB20F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H="1" flipV="1">
              <a:off x="5026694" y="1736138"/>
              <a:ext cx="559888" cy="1170367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47D3D43-3478-2E2B-0991-F56DC6B79994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V="1">
              <a:off x="5742993" y="1736138"/>
              <a:ext cx="1046327" cy="1199172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5EC236FF-E9A8-112D-43BA-DE94D7D3622A}"/>
              </a:ext>
            </a:extLst>
          </p:cNvPr>
          <p:cNvSpPr/>
          <p:nvPr/>
        </p:nvSpPr>
        <p:spPr bwMode="auto">
          <a:xfrm>
            <a:off x="2767264" y="2559338"/>
            <a:ext cx="378994" cy="230563"/>
          </a:xfrm>
          <a:prstGeom prst="ellipse">
            <a:avLst/>
          </a:prstGeom>
          <a:noFill/>
          <a:ln w="57150">
            <a:solidFill>
              <a:srgbClr val="D59ED7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34DB2271-40CC-3F90-1A0C-E29AFA2467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62167"/>
              </p:ext>
            </p:extLst>
          </p:nvPr>
        </p:nvGraphicFramePr>
        <p:xfrm>
          <a:off x="7971617" y="3119035"/>
          <a:ext cx="4117054" cy="789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E3B2D720-155B-B820-826F-C0E95D5BB2FA}"/>
              </a:ext>
            </a:extLst>
          </p:cNvPr>
          <p:cNvGrpSpPr/>
          <p:nvPr/>
        </p:nvGrpSpPr>
        <p:grpSpPr>
          <a:xfrm>
            <a:off x="7894742" y="3908416"/>
            <a:ext cx="4193929" cy="1945679"/>
            <a:chOff x="7803810" y="2488907"/>
            <a:chExt cx="4193929" cy="19456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7AAFB2-A185-7D49-10F1-9DD3FD5D14A2}"/>
                </a:ext>
              </a:extLst>
            </p:cNvPr>
            <p:cNvSpPr txBox="1"/>
            <p:nvPr/>
          </p:nvSpPr>
          <p:spPr>
            <a:xfrm>
              <a:off x="7803810" y="3265035"/>
              <a:ext cx="4193929" cy="1169551"/>
            </a:xfrm>
            <a:prstGeom prst="rect">
              <a:avLst/>
            </a:prstGeom>
            <a:solidFill>
              <a:schemeClr val="accent3">
                <a:hueOff val="3702079"/>
                <a:satOff val="-19596"/>
                <a:lumOff val="-1549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/>
                <a:t>MATCH (</a:t>
              </a:r>
              <a:r>
                <a:rPr lang="en-US" sz="1400" dirty="0" err="1"/>
                <a:t>n:User</a:t>
              </a:r>
              <a:r>
                <a:rPr lang="en-US" sz="1400" dirty="0"/>
                <a:t>),</a:t>
              </a:r>
            </a:p>
            <a:p>
              <a:r>
                <a:rPr lang="en-US" sz="1400" dirty="0"/>
                <a:t> (</a:t>
              </a:r>
              <a:r>
                <a:rPr lang="en-US" sz="1400" dirty="0" err="1"/>
                <a:t>m:Group</a:t>
              </a:r>
              <a:r>
                <a:rPr lang="en-US" sz="1400" dirty="0"/>
                <a:t> </a:t>
              </a:r>
            </a:p>
            <a:p>
              <a:r>
                <a:rPr lang="en-US" sz="1400" dirty="0"/>
                <a:t>     {name: "</a:t>
              </a:r>
              <a:r>
                <a:rPr lang="en-US" sz="1400" dirty="0">
                  <a:solidFill>
                    <a:srgbClr val="8DE971"/>
                  </a:solidFill>
                </a:rPr>
                <a:t>DOMAIN ADMINS@DOMAIN.LOCAL</a:t>
              </a:r>
              <a:r>
                <a:rPr lang="en-US" sz="1400" dirty="0"/>
                <a:t>"}), </a:t>
              </a:r>
            </a:p>
            <a:p>
              <a:r>
                <a:rPr lang="en-US" sz="1400" dirty="0"/>
                <a:t>p=</a:t>
              </a:r>
              <a:r>
                <a:rPr lang="en-US" sz="1400" dirty="0" err="1">
                  <a:solidFill>
                    <a:srgbClr val="FFB3BB"/>
                  </a:solidFill>
                </a:rPr>
                <a:t>shortestPath</a:t>
              </a:r>
              <a:r>
                <a:rPr lang="en-US" sz="1400" dirty="0"/>
                <a:t>((n)-[*1..]-&gt;(m)) </a:t>
              </a:r>
            </a:p>
            <a:p>
              <a:r>
                <a:rPr lang="en-US" sz="1400" dirty="0"/>
                <a:t>RETURN p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DBAFEFE-2730-B5EE-EE51-23ECDA1E0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810" y="2488907"/>
              <a:ext cx="2940390" cy="776128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726C36-6086-2300-34AD-E5A161DCE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97739" y="2488907"/>
              <a:ext cx="0" cy="776128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9531A3-0EBF-20B7-7318-EE8901165F61}"/>
              </a:ext>
            </a:extLst>
          </p:cNvPr>
          <p:cNvGrpSpPr/>
          <p:nvPr/>
        </p:nvGrpSpPr>
        <p:grpSpPr>
          <a:xfrm>
            <a:off x="7954541" y="475487"/>
            <a:ext cx="3157875" cy="2672353"/>
            <a:chOff x="7954541" y="475487"/>
            <a:chExt cx="3157875" cy="2672353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8950A8C8-294A-DBF0-2584-887965DBB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541" y="475487"/>
              <a:ext cx="3157875" cy="218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965294B-3244-90EC-C304-5F42E8F50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616" y="2660656"/>
              <a:ext cx="0" cy="458379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F24352F-9211-3515-468A-3736249EF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4042" y="2660656"/>
              <a:ext cx="428374" cy="487184"/>
            </a:xfrm>
            <a:prstGeom prst="line">
              <a:avLst/>
            </a:prstGeom>
            <a:ln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AB4A8E-0198-5A66-09D9-071D75A5E784}"/>
              </a:ext>
            </a:extLst>
          </p:cNvPr>
          <p:cNvCxnSpPr/>
          <p:nvPr/>
        </p:nvCxnSpPr>
        <p:spPr>
          <a:xfrm>
            <a:off x="2980253" y="2690789"/>
            <a:ext cx="562476" cy="395365"/>
          </a:xfrm>
          <a:prstGeom prst="straightConnector1">
            <a:avLst/>
          </a:prstGeom>
          <a:ln w="5715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EAB80EF-18FA-0C07-A8F0-E65896E1DDDE}"/>
              </a:ext>
            </a:extLst>
          </p:cNvPr>
          <p:cNvCxnSpPr>
            <a:cxnSpLocks/>
          </p:cNvCxnSpPr>
          <p:nvPr/>
        </p:nvCxnSpPr>
        <p:spPr>
          <a:xfrm flipV="1">
            <a:off x="3682406" y="2917277"/>
            <a:ext cx="515121" cy="162653"/>
          </a:xfrm>
          <a:prstGeom prst="straightConnector1">
            <a:avLst/>
          </a:prstGeom>
          <a:ln w="5715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9F0C52-6DFB-6CF3-753E-3E96E511F8A9}"/>
              </a:ext>
            </a:extLst>
          </p:cNvPr>
          <p:cNvCxnSpPr>
            <a:cxnSpLocks/>
          </p:cNvCxnSpPr>
          <p:nvPr/>
        </p:nvCxnSpPr>
        <p:spPr>
          <a:xfrm>
            <a:off x="4355381" y="2950040"/>
            <a:ext cx="516217" cy="150282"/>
          </a:xfrm>
          <a:prstGeom prst="straightConnector1">
            <a:avLst/>
          </a:prstGeom>
          <a:ln w="5715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A3FD76-D70F-4E00-0643-5D6453E8CA4F}"/>
              </a:ext>
            </a:extLst>
          </p:cNvPr>
          <p:cNvCxnSpPr>
            <a:cxnSpLocks/>
          </p:cNvCxnSpPr>
          <p:nvPr/>
        </p:nvCxnSpPr>
        <p:spPr>
          <a:xfrm flipV="1">
            <a:off x="5087983" y="2917277"/>
            <a:ext cx="519051" cy="162653"/>
          </a:xfrm>
          <a:prstGeom prst="straightConnector1">
            <a:avLst/>
          </a:prstGeom>
          <a:ln w="5715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F19264-B65B-6C8F-7F19-418E599D7AE9}"/>
              </a:ext>
            </a:extLst>
          </p:cNvPr>
          <p:cNvCxnSpPr>
            <a:cxnSpLocks/>
          </p:cNvCxnSpPr>
          <p:nvPr/>
        </p:nvCxnSpPr>
        <p:spPr>
          <a:xfrm>
            <a:off x="5683909" y="2907436"/>
            <a:ext cx="573268" cy="197682"/>
          </a:xfrm>
          <a:prstGeom prst="straightConnector1">
            <a:avLst/>
          </a:prstGeom>
          <a:ln w="5715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10B8C86-2A49-BFDA-79DD-DB6A6214D6DE}"/>
              </a:ext>
            </a:extLst>
          </p:cNvPr>
          <p:cNvCxnSpPr>
            <a:cxnSpLocks/>
          </p:cNvCxnSpPr>
          <p:nvPr/>
        </p:nvCxnSpPr>
        <p:spPr>
          <a:xfrm>
            <a:off x="6403635" y="3118360"/>
            <a:ext cx="591726" cy="141720"/>
          </a:xfrm>
          <a:prstGeom prst="straightConnector1">
            <a:avLst/>
          </a:prstGeom>
          <a:ln w="57150">
            <a:solidFill>
              <a:srgbClr val="F4364C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964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4365-A20D-E08D-ACDF-1463397C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/>
              <a:t>Asset Inventory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3E340-6EFB-E4B8-7372-6EF722E79AA6}"/>
              </a:ext>
            </a:extLst>
          </p:cNvPr>
          <p:cNvSpPr txBox="1"/>
          <p:nvPr/>
        </p:nvSpPr>
        <p:spPr>
          <a:xfrm>
            <a:off x="421831" y="1916609"/>
            <a:ext cx="275535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app_role_assignments</a:t>
            </a:r>
            <a:endParaRPr lang="en-US" sz="2000" dirty="0"/>
          </a:p>
          <a:p>
            <a:r>
              <a:rPr lang="en-US" sz="2000" dirty="0"/>
              <a:t>apps</a:t>
            </a:r>
          </a:p>
          <a:p>
            <a:r>
              <a:rPr lang="en-US" sz="2000" dirty="0" err="1"/>
              <a:t>automation_accounts</a:t>
            </a:r>
            <a:endParaRPr lang="en-US" sz="2000" dirty="0"/>
          </a:p>
          <a:p>
            <a:r>
              <a:rPr lang="en-US" sz="2000" dirty="0"/>
              <a:t>client</a:t>
            </a:r>
          </a:p>
          <a:p>
            <a:r>
              <a:rPr lang="en-US" sz="2000" dirty="0" err="1"/>
              <a:t>container_registries</a:t>
            </a:r>
            <a:endParaRPr lang="en-US" sz="2000" dirty="0"/>
          </a:p>
          <a:p>
            <a:r>
              <a:rPr lang="en-US" sz="2000" dirty="0"/>
              <a:t>devices</a:t>
            </a:r>
          </a:p>
          <a:p>
            <a:r>
              <a:rPr lang="en-US" sz="2000" dirty="0" err="1"/>
              <a:t>directory_objects</a:t>
            </a:r>
            <a:endParaRPr lang="en-US" sz="2000" dirty="0"/>
          </a:p>
          <a:p>
            <a:r>
              <a:rPr lang="en-US" sz="2000" dirty="0" err="1"/>
              <a:t>function_apps</a:t>
            </a:r>
            <a:endParaRPr lang="en-US" sz="2000" dirty="0"/>
          </a:p>
          <a:p>
            <a:r>
              <a:rPr lang="en-US" sz="2000" dirty="0"/>
              <a:t>groups</a:t>
            </a:r>
          </a:p>
          <a:p>
            <a:r>
              <a:rPr lang="en-US" sz="2000" dirty="0" err="1"/>
              <a:t>keyvaults</a:t>
            </a:r>
            <a:endParaRPr lang="en-US" sz="2000" dirty="0"/>
          </a:p>
          <a:p>
            <a:r>
              <a:rPr lang="en-US" sz="2000" dirty="0" err="1"/>
              <a:t>logic_apps</a:t>
            </a:r>
            <a:endParaRPr lang="en-US" sz="2000" dirty="0"/>
          </a:p>
          <a:p>
            <a:r>
              <a:rPr lang="en-US" sz="2000" dirty="0" err="1"/>
              <a:t>managed_clusters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BF2E7-852B-D85D-2A01-5ACF184936D0}"/>
              </a:ext>
            </a:extLst>
          </p:cNvPr>
          <p:cNvSpPr txBox="1"/>
          <p:nvPr/>
        </p:nvSpPr>
        <p:spPr>
          <a:xfrm>
            <a:off x="429598" y="1221625"/>
            <a:ext cx="5042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BloodHoundAD</a:t>
            </a:r>
            <a:r>
              <a:rPr lang="en-US" sz="2800" dirty="0"/>
              <a:t> / </a:t>
            </a:r>
            <a:r>
              <a:rPr lang="en-US" sz="2800" dirty="0" err="1"/>
              <a:t>AzureHound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9F911-90EB-8122-C134-E6167F2E2B7E}"/>
              </a:ext>
            </a:extLst>
          </p:cNvPr>
          <p:cNvSpPr txBox="1"/>
          <p:nvPr/>
        </p:nvSpPr>
        <p:spPr>
          <a:xfrm>
            <a:off x="3177203" y="1916609"/>
            <a:ext cx="26478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management_groups</a:t>
            </a:r>
            <a:endParaRPr lang="en-US" sz="2000" dirty="0"/>
          </a:p>
          <a:p>
            <a:r>
              <a:rPr lang="en-US" sz="2000" dirty="0" err="1"/>
              <a:t>resource_groups</a:t>
            </a:r>
            <a:endParaRPr lang="en-US" sz="2000" dirty="0"/>
          </a:p>
          <a:p>
            <a:r>
              <a:rPr lang="en-US" sz="2000" dirty="0" err="1"/>
              <a:t>role_assignments</a:t>
            </a:r>
            <a:endParaRPr lang="en-US" sz="2000" dirty="0"/>
          </a:p>
          <a:p>
            <a:r>
              <a:rPr lang="en-US" sz="2000" dirty="0"/>
              <a:t>roles</a:t>
            </a:r>
          </a:p>
          <a:p>
            <a:r>
              <a:rPr lang="en-US" sz="2000" dirty="0" err="1"/>
              <a:t>service_principals</a:t>
            </a:r>
            <a:endParaRPr lang="en-US" sz="2000" dirty="0"/>
          </a:p>
          <a:p>
            <a:r>
              <a:rPr lang="en-US" sz="2000" dirty="0" err="1"/>
              <a:t>storage_accounts</a:t>
            </a:r>
            <a:endParaRPr lang="en-US" sz="2000" dirty="0"/>
          </a:p>
          <a:p>
            <a:r>
              <a:rPr lang="en-US" sz="2000" dirty="0"/>
              <a:t>subscriptions</a:t>
            </a:r>
          </a:p>
          <a:p>
            <a:r>
              <a:rPr lang="en-US" sz="2000" dirty="0"/>
              <a:t>tenants</a:t>
            </a:r>
          </a:p>
          <a:p>
            <a:r>
              <a:rPr lang="en-US" sz="2000" dirty="0"/>
              <a:t>users</a:t>
            </a:r>
          </a:p>
          <a:p>
            <a:r>
              <a:rPr lang="en-US" sz="2000" dirty="0" err="1"/>
              <a:t>virtual_machines</a:t>
            </a:r>
            <a:endParaRPr lang="en-US" sz="2000" dirty="0"/>
          </a:p>
          <a:p>
            <a:r>
              <a:rPr lang="en-US" sz="2000" dirty="0" err="1"/>
              <a:t>vm_scale_sets</a:t>
            </a:r>
            <a:endParaRPr lang="en-US" sz="2000" dirty="0"/>
          </a:p>
          <a:p>
            <a:r>
              <a:rPr lang="en-US" sz="2000" dirty="0" err="1"/>
              <a:t>web_apps</a:t>
            </a:r>
            <a:endParaRPr lang="en-US" sz="20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F70AFFD-E19D-3654-7F9C-82A608FFA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292818"/>
              </p:ext>
            </p:extLst>
          </p:nvPr>
        </p:nvGraphicFramePr>
        <p:xfrm>
          <a:off x="7549778" y="1916609"/>
          <a:ext cx="2767300" cy="30885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5884">
                  <a:extLst>
                    <a:ext uri="{9D8B030D-6E8A-4147-A177-3AD203B41FA5}">
                      <a16:colId xmlns:a16="http://schemas.microsoft.com/office/drawing/2014/main" val="2751877219"/>
                    </a:ext>
                  </a:extLst>
                </a:gridCol>
                <a:gridCol w="711416">
                  <a:extLst>
                    <a:ext uri="{9D8B030D-6E8A-4147-A177-3AD203B41FA5}">
                      <a16:colId xmlns:a16="http://schemas.microsoft.com/office/drawing/2014/main" val="2007392900"/>
                    </a:ext>
                  </a:extLst>
                </a:gridCol>
              </a:tblGrid>
              <a:tr h="386066">
                <a:tc>
                  <a:txBody>
                    <a:bodyPr/>
                    <a:lstStyle/>
                    <a:p>
                      <a:r>
                        <a:rPr lang="en-US" sz="1400" dirty="0"/>
                        <a:t>Asset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85888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r>
                        <a:rPr lang="en-US" sz="1600" dirty="0"/>
                        <a:t>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19384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r>
                        <a:rPr lang="en-US" sz="1600" dirty="0"/>
                        <a:t>Networking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209564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r>
                        <a:rPr lang="en-US" sz="1600" dirty="0"/>
                        <a:t>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564421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r>
                        <a:rPr lang="en-US" sz="1600" dirty="0"/>
                        <a:t>Engineering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640609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r>
                        <a:rPr lang="en-US" sz="1600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459694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r>
                        <a:rPr lang="en-US" sz="1600" dirty="0"/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656689"/>
                  </a:ext>
                </a:extLst>
              </a:tr>
              <a:tr h="386066">
                <a:tc>
                  <a:txBody>
                    <a:bodyPr/>
                    <a:lstStyle/>
                    <a:p>
                      <a:r>
                        <a:rPr lang="en-US" sz="1600" dirty="0"/>
                        <a:t>Vulnerability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93909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AD0D000-826F-D3E5-647C-3EF8F467BC91}"/>
              </a:ext>
            </a:extLst>
          </p:cNvPr>
          <p:cNvSpPr txBox="1"/>
          <p:nvPr/>
        </p:nvSpPr>
        <p:spPr>
          <a:xfrm>
            <a:off x="6407064" y="1221625"/>
            <a:ext cx="53553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Microsoft Internal Attack Graph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9D9089-6696-2DAE-9E85-9C38364CE14E}"/>
              </a:ext>
            </a:extLst>
          </p:cNvPr>
          <p:cNvSpPr txBox="1"/>
          <p:nvPr/>
        </p:nvSpPr>
        <p:spPr>
          <a:xfrm>
            <a:off x="421831" y="5920689"/>
            <a:ext cx="4218226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AzureHound</a:t>
            </a:r>
            <a:r>
              <a:rPr lang="en-US" dirty="0">
                <a:hlinkClick r:id="rId2"/>
              </a:rPr>
              <a:t>/client at main · </a:t>
            </a:r>
            <a:r>
              <a:rPr lang="en-US" dirty="0" err="1">
                <a:hlinkClick r:id="rId2"/>
              </a:rPr>
              <a:t>BloodHoundAD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AzureHound</a:t>
            </a:r>
            <a:r>
              <a:rPr lang="en-US" dirty="0">
                <a:hlinkClick r:id="rId2"/>
              </a:rPr>
              <a:t> · GitHub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27B5C7-1748-1B4A-6CDC-9D6456509071}"/>
              </a:ext>
            </a:extLst>
          </p:cNvPr>
          <p:cNvCxnSpPr>
            <a:cxnSpLocks/>
          </p:cNvCxnSpPr>
          <p:nvPr/>
        </p:nvCxnSpPr>
        <p:spPr>
          <a:xfrm>
            <a:off x="5948560" y="1319627"/>
            <a:ext cx="0" cy="4918842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CF9AEE-110D-DC4A-AC0F-AC21E66C1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5835181"/>
              </p:ext>
            </p:extLst>
          </p:nvPr>
        </p:nvGraphicFramePr>
        <p:xfrm>
          <a:off x="6198723" y="5275846"/>
          <a:ext cx="5622301" cy="1149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3994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4" grpId="0"/>
      <p:bldP spid="16" grpId="0"/>
      <p:bldGraphic spid="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97C5-B018-4715-5648-EEB13EAC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defend you need the </a:t>
            </a:r>
            <a:r>
              <a:rPr lang="en-US" dirty="0">
                <a:solidFill>
                  <a:schemeClr val="accent1"/>
                </a:solidFill>
              </a:rPr>
              <a:t>graph of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7C63C-70F7-3E60-5141-C591CF6070CD}"/>
              </a:ext>
            </a:extLst>
          </p:cNvPr>
          <p:cNvSpPr txBox="1"/>
          <p:nvPr/>
        </p:nvSpPr>
        <p:spPr>
          <a:xfrm>
            <a:off x="344982" y="1288173"/>
            <a:ext cx="38451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Assets</a:t>
            </a:r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45E5127C-B652-9B18-4F42-79BE652B419A}"/>
              </a:ext>
            </a:extLst>
          </p:cNvPr>
          <p:cNvGrpSpPr/>
          <p:nvPr/>
        </p:nvGrpSpPr>
        <p:grpSpPr>
          <a:xfrm>
            <a:off x="4577699" y="1888996"/>
            <a:ext cx="3255577" cy="1728566"/>
            <a:chOff x="5387785" y="1785404"/>
            <a:chExt cx="5243140" cy="3368486"/>
          </a:xfrm>
          <a:solidFill>
            <a:schemeClr val="accent4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9B97DC-13F2-C763-3BEA-BA99EFFF6030}"/>
                </a:ext>
              </a:extLst>
            </p:cNvPr>
            <p:cNvSpPr/>
            <p:nvPr/>
          </p:nvSpPr>
          <p:spPr bwMode="auto">
            <a:xfrm>
              <a:off x="6775450" y="2897797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66FF24-5DA3-7082-CDF8-7E53DF7BB59B}"/>
                </a:ext>
              </a:extLst>
            </p:cNvPr>
            <p:cNvSpPr/>
            <p:nvPr/>
          </p:nvSpPr>
          <p:spPr bwMode="auto">
            <a:xfrm>
              <a:off x="6845300" y="202664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374056-D6DE-5578-570C-52D740905FFC}"/>
                </a:ext>
              </a:extLst>
            </p:cNvPr>
            <p:cNvSpPr/>
            <p:nvPr/>
          </p:nvSpPr>
          <p:spPr bwMode="auto">
            <a:xfrm>
              <a:off x="7934925" y="25503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CDD33D-2732-F1C4-8BED-F3929D7C0EA9}"/>
                </a:ext>
              </a:extLst>
            </p:cNvPr>
            <p:cNvSpPr/>
            <p:nvPr/>
          </p:nvSpPr>
          <p:spPr bwMode="auto">
            <a:xfrm>
              <a:off x="9263275" y="29821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B9766A-6A24-2F3A-B26F-1056ECF874BC}"/>
                </a:ext>
              </a:extLst>
            </p:cNvPr>
            <p:cNvSpPr/>
            <p:nvPr/>
          </p:nvSpPr>
          <p:spPr bwMode="auto">
            <a:xfrm>
              <a:off x="9014250" y="39092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C71AC0-4BDF-CDC5-EC97-C47195409F49}"/>
                </a:ext>
              </a:extLst>
            </p:cNvPr>
            <p:cNvSpPr/>
            <p:nvPr/>
          </p:nvSpPr>
          <p:spPr bwMode="auto">
            <a:xfrm>
              <a:off x="7179100" y="3922855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E65B3F5-2C68-B8ED-61BD-68E6BF063F07}"/>
                </a:ext>
              </a:extLst>
            </p:cNvPr>
            <p:cNvSpPr/>
            <p:nvPr/>
          </p:nvSpPr>
          <p:spPr bwMode="auto">
            <a:xfrm>
              <a:off x="8309400" y="458579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1245935-433E-0C3F-83F4-DF2DAF30F964}"/>
                </a:ext>
              </a:extLst>
            </p:cNvPr>
            <p:cNvSpPr/>
            <p:nvPr/>
          </p:nvSpPr>
          <p:spPr bwMode="auto">
            <a:xfrm>
              <a:off x="10103875" y="399524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6D234C-5593-EF0B-A2DC-355F03EA6A56}"/>
                </a:ext>
              </a:extLst>
            </p:cNvPr>
            <p:cNvSpPr/>
            <p:nvPr/>
          </p:nvSpPr>
          <p:spPr bwMode="auto">
            <a:xfrm>
              <a:off x="8578672" y="1785404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DB8693-8AAA-1443-55F0-41243DE26294}"/>
                </a:ext>
              </a:extLst>
            </p:cNvPr>
            <p:cNvSpPr/>
            <p:nvPr/>
          </p:nvSpPr>
          <p:spPr bwMode="auto">
            <a:xfrm>
              <a:off x="5912080" y="23864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B14E12-2EDC-15FE-157C-EA0C277BB2CE}"/>
                </a:ext>
              </a:extLst>
            </p:cNvPr>
            <p:cNvSpPr/>
            <p:nvPr/>
          </p:nvSpPr>
          <p:spPr bwMode="auto">
            <a:xfrm>
              <a:off x="5925236" y="3424847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4BEED9-F68D-8F78-9A86-C6ABBD30D10D}"/>
                </a:ext>
              </a:extLst>
            </p:cNvPr>
            <p:cNvSpPr/>
            <p:nvPr/>
          </p:nvSpPr>
          <p:spPr bwMode="auto">
            <a:xfrm>
              <a:off x="5951537" y="4258773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642F4-FBFB-B49E-A90A-7863F3504443}"/>
                </a:ext>
              </a:extLst>
            </p:cNvPr>
            <p:cNvSpPr/>
            <p:nvPr/>
          </p:nvSpPr>
          <p:spPr bwMode="auto">
            <a:xfrm>
              <a:off x="6961311" y="47183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E6CA24-C0D6-1988-387C-C251817F912E}"/>
                </a:ext>
              </a:extLst>
            </p:cNvPr>
            <p:cNvSpPr/>
            <p:nvPr/>
          </p:nvSpPr>
          <p:spPr bwMode="auto">
            <a:xfrm>
              <a:off x="6387115" y="189143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C19DEA-E990-0507-6719-DA78EE959112}"/>
                </a:ext>
              </a:extLst>
            </p:cNvPr>
            <p:cNvSpPr/>
            <p:nvPr/>
          </p:nvSpPr>
          <p:spPr bwMode="auto">
            <a:xfrm>
              <a:off x="9678565" y="204528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EE873E-3A3C-C9AE-9586-7130CE0C4CD3}"/>
                </a:ext>
              </a:extLst>
            </p:cNvPr>
            <p:cNvSpPr/>
            <p:nvPr/>
          </p:nvSpPr>
          <p:spPr bwMode="auto">
            <a:xfrm>
              <a:off x="10310990" y="281391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942700-F0F3-99BA-FD7B-E6960C2C448A}"/>
                </a:ext>
              </a:extLst>
            </p:cNvPr>
            <p:cNvSpPr/>
            <p:nvPr/>
          </p:nvSpPr>
          <p:spPr bwMode="auto">
            <a:xfrm>
              <a:off x="5387785" y="484932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EF23CB-02B6-AEA1-F266-6A711BF9DA34}"/>
                </a:ext>
              </a:extLst>
            </p:cNvPr>
            <p:cNvSpPr/>
            <p:nvPr/>
          </p:nvSpPr>
          <p:spPr bwMode="auto">
            <a:xfrm>
              <a:off x="5487745" y="2965680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0613BD-231C-A391-946C-A30FFBBB512E}"/>
                </a:ext>
              </a:extLst>
            </p:cNvPr>
            <p:cNvCxnSpPr>
              <a:cxnSpLocks/>
              <a:stCxn id="24" idx="6"/>
              <a:endCxn id="12" idx="1"/>
            </p:cNvCxnSpPr>
            <p:nvPr/>
          </p:nvCxnSpPr>
          <p:spPr>
            <a:xfrm>
              <a:off x="6610635" y="2003193"/>
              <a:ext cx="311850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D1A312A-A5F0-7B70-D745-355C95F9032B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>
              <a:off x="7372350" y="2290165"/>
              <a:ext cx="562575" cy="523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73CA1F-C0D7-8D0E-6FB8-930D9F72CD65}"/>
                </a:ext>
              </a:extLst>
            </p:cNvPr>
            <p:cNvCxnSpPr>
              <a:cxnSpLocks/>
              <a:stCxn id="19" idx="5"/>
              <a:endCxn id="14" idx="0"/>
            </p:cNvCxnSpPr>
            <p:nvPr/>
          </p:nvCxnSpPr>
          <p:spPr>
            <a:xfrm>
              <a:off x="8950461" y="2157193"/>
              <a:ext cx="576339" cy="82499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B6FBD9-795B-F91D-321D-BF6BB0D7F348}"/>
                </a:ext>
              </a:extLst>
            </p:cNvPr>
            <p:cNvCxnSpPr>
              <a:cxnSpLocks/>
              <a:stCxn id="19" idx="6"/>
              <a:endCxn id="25" idx="2"/>
            </p:cNvCxnSpPr>
            <p:nvPr/>
          </p:nvCxnSpPr>
          <p:spPr>
            <a:xfrm>
              <a:off x="9014250" y="2003193"/>
              <a:ext cx="664315" cy="15385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C4AC85C-379F-61DB-6541-E7851505EF3F}"/>
                </a:ext>
              </a:extLst>
            </p:cNvPr>
            <p:cNvCxnSpPr>
              <a:cxnSpLocks/>
              <a:stCxn id="12" idx="7"/>
              <a:endCxn id="19" idx="2"/>
            </p:cNvCxnSpPr>
            <p:nvPr/>
          </p:nvCxnSpPr>
          <p:spPr>
            <a:xfrm flipV="1">
              <a:off x="7295165" y="2003193"/>
              <a:ext cx="1283507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2DC7E9-A368-ED18-D4B0-A5D21E4A9C45}"/>
                </a:ext>
              </a:extLst>
            </p:cNvPr>
            <p:cNvCxnSpPr>
              <a:cxnSpLocks/>
              <a:stCxn id="14" idx="7"/>
            </p:cNvCxnSpPr>
            <p:nvPr/>
          </p:nvCxnSpPr>
          <p:spPr>
            <a:xfrm flipV="1">
              <a:off x="9713140" y="2925675"/>
              <a:ext cx="588054" cy="1337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E02F1C7-085D-0476-F902-8DD254F3DC3B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>
              <a:off x="9713140" y="3432055"/>
              <a:ext cx="654260" cy="5631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F63DE5E-A5A4-3739-BAAB-11B34CBC16E6}"/>
                </a:ext>
              </a:extLst>
            </p:cNvPr>
            <p:cNvCxnSpPr>
              <a:cxnSpLocks/>
              <a:stCxn id="17" idx="7"/>
              <a:endCxn id="15" idx="3"/>
            </p:cNvCxnSpPr>
            <p:nvPr/>
          </p:nvCxnSpPr>
          <p:spPr>
            <a:xfrm flipV="1">
              <a:off x="8759265" y="4359155"/>
              <a:ext cx="332170" cy="30382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7E2C93B-6B8C-F6A5-B1E4-1BAD34081D1B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9541300" y="4172815"/>
              <a:ext cx="562575" cy="8595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6AAF4B-3A82-46CA-3568-1414EAD08BC4}"/>
                </a:ext>
              </a:extLst>
            </p:cNvPr>
            <p:cNvCxnSpPr>
              <a:cxnSpLocks/>
              <a:stCxn id="16" idx="5"/>
              <a:endCxn id="17" idx="1"/>
            </p:cNvCxnSpPr>
            <p:nvPr/>
          </p:nvCxnSpPr>
          <p:spPr>
            <a:xfrm>
              <a:off x="7628965" y="4372720"/>
              <a:ext cx="757620" cy="2902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54FAB9-AFB2-6BD3-0B0E-989E2CB86599}"/>
                </a:ext>
              </a:extLst>
            </p:cNvPr>
            <p:cNvCxnSpPr>
              <a:cxnSpLocks/>
              <a:stCxn id="16" idx="4"/>
              <a:endCxn id="23" idx="7"/>
            </p:cNvCxnSpPr>
            <p:nvPr/>
          </p:nvCxnSpPr>
          <p:spPr>
            <a:xfrm flipH="1">
              <a:off x="7333100" y="4449905"/>
              <a:ext cx="109525" cy="33219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A7662A6-7D8C-575D-C144-70943543C755}"/>
                </a:ext>
              </a:extLst>
            </p:cNvPr>
            <p:cNvCxnSpPr>
              <a:cxnSpLocks/>
              <a:stCxn id="22" idx="4"/>
              <a:endCxn id="23" idx="2"/>
            </p:cNvCxnSpPr>
            <p:nvPr/>
          </p:nvCxnSpPr>
          <p:spPr>
            <a:xfrm>
              <a:off x="6169326" y="4694351"/>
              <a:ext cx="791985" cy="241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1065A47-2808-EB4E-2119-91E5926D1F87}"/>
                </a:ext>
              </a:extLst>
            </p:cNvPr>
            <p:cNvCxnSpPr>
              <a:cxnSpLocks/>
              <a:stCxn id="22" idx="3"/>
              <a:endCxn id="27" idx="7"/>
            </p:cNvCxnSpPr>
            <p:nvPr/>
          </p:nvCxnSpPr>
          <p:spPr>
            <a:xfrm flipH="1">
              <a:off x="5578571" y="4630562"/>
              <a:ext cx="436755" cy="25149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722681-5B04-E7AA-7D3B-F15DE8EB3185}"/>
                </a:ext>
              </a:extLst>
            </p:cNvPr>
            <p:cNvCxnSpPr>
              <a:cxnSpLocks/>
              <a:stCxn id="13" idx="7"/>
              <a:endCxn id="19" idx="3"/>
            </p:cNvCxnSpPr>
            <p:nvPr/>
          </p:nvCxnSpPr>
          <p:spPr>
            <a:xfrm flipV="1">
              <a:off x="8384790" y="2157193"/>
              <a:ext cx="257671" cy="47038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EF7500-91C8-5184-99EE-0B67BACD2A37}"/>
                </a:ext>
              </a:extLst>
            </p:cNvPr>
            <p:cNvCxnSpPr>
              <a:cxnSpLocks/>
            </p:cNvCxnSpPr>
            <p:nvPr/>
          </p:nvCxnSpPr>
          <p:spPr>
            <a:xfrm>
              <a:off x="8409382" y="3034168"/>
              <a:ext cx="643169" cy="96108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D665901-F0AF-9BC8-61A6-997278675785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 flipH="1">
              <a:off x="7442625" y="3000255"/>
              <a:ext cx="569485" cy="9226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1CDB2EE5-B7FB-0ECE-CA05-D350CAAD21C1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9277775" y="3509240"/>
              <a:ext cx="249025" cy="4000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B5358465-2D4B-683B-6093-17DBD6D5F646}"/>
                </a:ext>
              </a:extLst>
            </p:cNvPr>
            <p:cNvCxnSpPr>
              <a:cxnSpLocks/>
              <a:stCxn id="16" idx="6"/>
              <a:endCxn id="15" idx="2"/>
            </p:cNvCxnSpPr>
            <p:nvPr/>
          </p:nvCxnSpPr>
          <p:spPr>
            <a:xfrm flipV="1">
              <a:off x="7706150" y="4172815"/>
              <a:ext cx="1308100" cy="1356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4364C0BA-690A-E180-6C4F-56AD0BD2C42F}"/>
                </a:ext>
              </a:extLst>
            </p:cNvPr>
            <p:cNvCxnSpPr>
              <a:cxnSpLocks/>
              <a:stCxn id="14" idx="3"/>
              <a:endCxn id="16" idx="7"/>
            </p:cNvCxnSpPr>
            <p:nvPr/>
          </p:nvCxnSpPr>
          <p:spPr>
            <a:xfrm flipH="1">
              <a:off x="7628965" y="3432055"/>
              <a:ext cx="1711495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39C8B5B8-A47E-81DD-6373-4835928489FB}"/>
                </a:ext>
              </a:extLst>
            </p:cNvPr>
            <p:cNvCxnSpPr>
              <a:cxnSpLocks/>
              <a:stCxn id="22" idx="6"/>
              <a:endCxn id="16" idx="3"/>
            </p:cNvCxnSpPr>
            <p:nvPr/>
          </p:nvCxnSpPr>
          <p:spPr>
            <a:xfrm flipV="1">
              <a:off x="6387115" y="4372720"/>
              <a:ext cx="869170" cy="10384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31D14D68-FFE9-C74C-6BA4-8BCE1E1F1D05}"/>
                </a:ext>
              </a:extLst>
            </p:cNvPr>
            <p:cNvCxnSpPr>
              <a:cxnSpLocks/>
              <a:stCxn id="20" idx="7"/>
              <a:endCxn id="12" idx="2"/>
            </p:cNvCxnSpPr>
            <p:nvPr/>
          </p:nvCxnSpPr>
          <p:spPr>
            <a:xfrm flipV="1">
              <a:off x="6283869" y="2290165"/>
              <a:ext cx="561431" cy="16003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DD0D81EF-30F7-A95D-DDBB-40D47BDD1C78}"/>
                </a:ext>
              </a:extLst>
            </p:cNvPr>
            <p:cNvCxnSpPr>
              <a:cxnSpLocks/>
              <a:stCxn id="28" idx="7"/>
              <a:endCxn id="20" idx="2"/>
            </p:cNvCxnSpPr>
            <p:nvPr/>
          </p:nvCxnSpPr>
          <p:spPr>
            <a:xfrm flipV="1">
              <a:off x="5678531" y="2604201"/>
              <a:ext cx="233549" cy="3942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B7D0205E-3D37-25A4-75AA-CC58346B7AC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7038975" y="2550390"/>
              <a:ext cx="66181" cy="34740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55EB1E54-BF4E-C331-40BE-701638FEFE83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>
              <a:off x="7302500" y="3161322"/>
              <a:ext cx="1960775" cy="843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7E8881D6-8E9B-516D-CF37-1C79DACEDDB3}"/>
                </a:ext>
              </a:extLst>
            </p:cNvPr>
            <p:cNvCxnSpPr>
              <a:cxnSpLocks/>
              <a:stCxn id="22" idx="0"/>
              <a:endCxn id="21" idx="4"/>
            </p:cNvCxnSpPr>
            <p:nvPr/>
          </p:nvCxnSpPr>
          <p:spPr>
            <a:xfrm flipH="1" flipV="1">
              <a:off x="6143025" y="3860425"/>
              <a:ext cx="26301" cy="39834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91BB4F4F-6446-FE16-C93B-AF9ADF0D80A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7064046" y="3432055"/>
              <a:ext cx="192239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D9A63629-D4A1-E0F8-BED8-0F28350FAEDB}"/>
                </a:ext>
              </a:extLst>
            </p:cNvPr>
            <p:cNvCxnSpPr>
              <a:cxnSpLocks/>
              <a:stCxn id="16" idx="2"/>
              <a:endCxn id="21" idx="7"/>
            </p:cNvCxnSpPr>
            <p:nvPr/>
          </p:nvCxnSpPr>
          <p:spPr>
            <a:xfrm flipH="1" flipV="1">
              <a:off x="6297025" y="3488636"/>
              <a:ext cx="882075" cy="69774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CE475A5B-1876-ED4F-F952-B75F1E86130A}"/>
                </a:ext>
              </a:extLst>
            </p:cNvPr>
            <p:cNvCxnSpPr>
              <a:cxnSpLocks/>
              <a:stCxn id="22" idx="7"/>
              <a:endCxn id="11" idx="3"/>
            </p:cNvCxnSpPr>
            <p:nvPr/>
          </p:nvCxnSpPr>
          <p:spPr>
            <a:xfrm flipV="1">
              <a:off x="6323326" y="3347662"/>
              <a:ext cx="529309" cy="9749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3" name="TextBox 1242">
            <a:extLst>
              <a:ext uri="{FF2B5EF4-FFF2-40B4-BE49-F238E27FC236}">
                <a16:creationId xmlns:a16="http://schemas.microsoft.com/office/drawing/2014/main" id="{7B9D51AE-68B6-C3FE-101F-3C85D56BD6D9}"/>
              </a:ext>
            </a:extLst>
          </p:cNvPr>
          <p:cNvSpPr txBox="1"/>
          <p:nvPr/>
        </p:nvSpPr>
        <p:spPr>
          <a:xfrm>
            <a:off x="3747200" y="1288173"/>
            <a:ext cx="500407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Entitlements</a:t>
            </a:r>
          </a:p>
        </p:txBody>
      </p:sp>
      <p:sp>
        <p:nvSpPr>
          <p:cNvPr id="1244" name="TextBox 1243">
            <a:extLst>
              <a:ext uri="{FF2B5EF4-FFF2-40B4-BE49-F238E27FC236}">
                <a16:creationId xmlns:a16="http://schemas.microsoft.com/office/drawing/2014/main" id="{3D24EC93-A074-DB3C-A677-24F26A586950}"/>
              </a:ext>
            </a:extLst>
          </p:cNvPr>
          <p:cNvSpPr txBox="1"/>
          <p:nvPr/>
        </p:nvSpPr>
        <p:spPr>
          <a:xfrm>
            <a:off x="1526203" y="6175530"/>
            <a:ext cx="32961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Threats</a:t>
            </a:r>
          </a:p>
        </p:txBody>
      </p:sp>
      <p:sp>
        <p:nvSpPr>
          <p:cNvPr id="1245" name="TextBox 1244">
            <a:extLst>
              <a:ext uri="{FF2B5EF4-FFF2-40B4-BE49-F238E27FC236}">
                <a16:creationId xmlns:a16="http://schemas.microsoft.com/office/drawing/2014/main" id="{65A233B2-8624-463D-FA71-7E0FA82C1D17}"/>
              </a:ext>
            </a:extLst>
          </p:cNvPr>
          <p:cNvSpPr txBox="1"/>
          <p:nvPr/>
        </p:nvSpPr>
        <p:spPr>
          <a:xfrm>
            <a:off x="8424173" y="1288172"/>
            <a:ext cx="35384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Network</a:t>
            </a:r>
          </a:p>
        </p:txBody>
      </p:sp>
      <p:grpSp>
        <p:nvGrpSpPr>
          <p:cNvPr id="1246" name="Group 1245">
            <a:extLst>
              <a:ext uri="{FF2B5EF4-FFF2-40B4-BE49-F238E27FC236}">
                <a16:creationId xmlns:a16="http://schemas.microsoft.com/office/drawing/2014/main" id="{50638486-A8DF-26EF-9D21-3ECA88DCAAAB}"/>
              </a:ext>
            </a:extLst>
          </p:cNvPr>
          <p:cNvGrpSpPr/>
          <p:nvPr/>
        </p:nvGrpSpPr>
        <p:grpSpPr>
          <a:xfrm>
            <a:off x="8548509" y="1888995"/>
            <a:ext cx="3255577" cy="1728566"/>
            <a:chOff x="5387785" y="1785404"/>
            <a:chExt cx="5243140" cy="3368486"/>
          </a:xfrm>
          <a:solidFill>
            <a:srgbClr val="FFB900"/>
          </a:solidFill>
        </p:grpSpPr>
        <p:sp>
          <p:nvSpPr>
            <p:cNvPr id="1247" name="Oval 1246">
              <a:extLst>
                <a:ext uri="{FF2B5EF4-FFF2-40B4-BE49-F238E27FC236}">
                  <a16:creationId xmlns:a16="http://schemas.microsoft.com/office/drawing/2014/main" id="{0F2C9A4C-7182-1A15-5C85-D32AF13E0F41}"/>
                </a:ext>
              </a:extLst>
            </p:cNvPr>
            <p:cNvSpPr/>
            <p:nvPr/>
          </p:nvSpPr>
          <p:spPr bwMode="auto">
            <a:xfrm>
              <a:off x="6775450" y="2897797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8" name="Oval 1247">
              <a:extLst>
                <a:ext uri="{FF2B5EF4-FFF2-40B4-BE49-F238E27FC236}">
                  <a16:creationId xmlns:a16="http://schemas.microsoft.com/office/drawing/2014/main" id="{F715C19D-FF56-5F50-7FE6-7F2D44909338}"/>
                </a:ext>
              </a:extLst>
            </p:cNvPr>
            <p:cNvSpPr/>
            <p:nvPr/>
          </p:nvSpPr>
          <p:spPr bwMode="auto">
            <a:xfrm>
              <a:off x="6845300" y="202664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9" name="Oval 1248">
              <a:extLst>
                <a:ext uri="{FF2B5EF4-FFF2-40B4-BE49-F238E27FC236}">
                  <a16:creationId xmlns:a16="http://schemas.microsoft.com/office/drawing/2014/main" id="{C5FE0E10-9DCD-4D16-3A99-B62D5838865F}"/>
                </a:ext>
              </a:extLst>
            </p:cNvPr>
            <p:cNvSpPr/>
            <p:nvPr/>
          </p:nvSpPr>
          <p:spPr bwMode="auto">
            <a:xfrm>
              <a:off x="7934925" y="25503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0" name="Oval 1249">
              <a:extLst>
                <a:ext uri="{FF2B5EF4-FFF2-40B4-BE49-F238E27FC236}">
                  <a16:creationId xmlns:a16="http://schemas.microsoft.com/office/drawing/2014/main" id="{D63EE4A3-F137-9A13-A6AD-D4015C8865FA}"/>
                </a:ext>
              </a:extLst>
            </p:cNvPr>
            <p:cNvSpPr/>
            <p:nvPr/>
          </p:nvSpPr>
          <p:spPr bwMode="auto">
            <a:xfrm>
              <a:off x="9263275" y="29821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1" name="Oval 1250">
              <a:extLst>
                <a:ext uri="{FF2B5EF4-FFF2-40B4-BE49-F238E27FC236}">
                  <a16:creationId xmlns:a16="http://schemas.microsoft.com/office/drawing/2014/main" id="{AEA1C78B-DBE8-3E58-1A6A-24DAAD3760CE}"/>
                </a:ext>
              </a:extLst>
            </p:cNvPr>
            <p:cNvSpPr/>
            <p:nvPr/>
          </p:nvSpPr>
          <p:spPr bwMode="auto">
            <a:xfrm>
              <a:off x="9014250" y="39092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2" name="Oval 1251">
              <a:extLst>
                <a:ext uri="{FF2B5EF4-FFF2-40B4-BE49-F238E27FC236}">
                  <a16:creationId xmlns:a16="http://schemas.microsoft.com/office/drawing/2014/main" id="{C3B867AB-3E97-0996-3E7A-DEBBF74F6DAD}"/>
                </a:ext>
              </a:extLst>
            </p:cNvPr>
            <p:cNvSpPr/>
            <p:nvPr/>
          </p:nvSpPr>
          <p:spPr bwMode="auto">
            <a:xfrm>
              <a:off x="7179100" y="3922855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3" name="Oval 1252">
              <a:extLst>
                <a:ext uri="{FF2B5EF4-FFF2-40B4-BE49-F238E27FC236}">
                  <a16:creationId xmlns:a16="http://schemas.microsoft.com/office/drawing/2014/main" id="{75D6B5B2-13D2-B1E6-6972-BED538CBD78D}"/>
                </a:ext>
              </a:extLst>
            </p:cNvPr>
            <p:cNvSpPr/>
            <p:nvPr/>
          </p:nvSpPr>
          <p:spPr bwMode="auto">
            <a:xfrm>
              <a:off x="8309400" y="458579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4" name="Oval 1253">
              <a:extLst>
                <a:ext uri="{FF2B5EF4-FFF2-40B4-BE49-F238E27FC236}">
                  <a16:creationId xmlns:a16="http://schemas.microsoft.com/office/drawing/2014/main" id="{1BA697C5-A28A-7A54-78D5-0DFD7519CD9C}"/>
                </a:ext>
              </a:extLst>
            </p:cNvPr>
            <p:cNvSpPr/>
            <p:nvPr/>
          </p:nvSpPr>
          <p:spPr bwMode="auto">
            <a:xfrm>
              <a:off x="10103875" y="399524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5" name="Oval 1254">
              <a:extLst>
                <a:ext uri="{FF2B5EF4-FFF2-40B4-BE49-F238E27FC236}">
                  <a16:creationId xmlns:a16="http://schemas.microsoft.com/office/drawing/2014/main" id="{509BDC88-B110-70F9-74CC-299820F66FF4}"/>
                </a:ext>
              </a:extLst>
            </p:cNvPr>
            <p:cNvSpPr/>
            <p:nvPr/>
          </p:nvSpPr>
          <p:spPr bwMode="auto">
            <a:xfrm>
              <a:off x="8578672" y="1785404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6" name="Oval 1255">
              <a:extLst>
                <a:ext uri="{FF2B5EF4-FFF2-40B4-BE49-F238E27FC236}">
                  <a16:creationId xmlns:a16="http://schemas.microsoft.com/office/drawing/2014/main" id="{12C71E98-B9A9-B9C0-03F1-CEAE2A456674}"/>
                </a:ext>
              </a:extLst>
            </p:cNvPr>
            <p:cNvSpPr/>
            <p:nvPr/>
          </p:nvSpPr>
          <p:spPr bwMode="auto">
            <a:xfrm>
              <a:off x="5912080" y="23864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7" name="Oval 1256">
              <a:extLst>
                <a:ext uri="{FF2B5EF4-FFF2-40B4-BE49-F238E27FC236}">
                  <a16:creationId xmlns:a16="http://schemas.microsoft.com/office/drawing/2014/main" id="{9A0EDD99-A2F4-3D45-BAFB-85B91B70804A}"/>
                </a:ext>
              </a:extLst>
            </p:cNvPr>
            <p:cNvSpPr/>
            <p:nvPr/>
          </p:nvSpPr>
          <p:spPr bwMode="auto">
            <a:xfrm>
              <a:off x="5925236" y="3424847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8" name="Oval 1257">
              <a:extLst>
                <a:ext uri="{FF2B5EF4-FFF2-40B4-BE49-F238E27FC236}">
                  <a16:creationId xmlns:a16="http://schemas.microsoft.com/office/drawing/2014/main" id="{299EC28E-3E86-833B-40C9-9A76146BB75E}"/>
                </a:ext>
              </a:extLst>
            </p:cNvPr>
            <p:cNvSpPr/>
            <p:nvPr/>
          </p:nvSpPr>
          <p:spPr bwMode="auto">
            <a:xfrm>
              <a:off x="5951537" y="4258773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9" name="Oval 1258">
              <a:extLst>
                <a:ext uri="{FF2B5EF4-FFF2-40B4-BE49-F238E27FC236}">
                  <a16:creationId xmlns:a16="http://schemas.microsoft.com/office/drawing/2014/main" id="{6266BB7D-5CDE-E16D-C520-9E3B276FF88B}"/>
                </a:ext>
              </a:extLst>
            </p:cNvPr>
            <p:cNvSpPr/>
            <p:nvPr/>
          </p:nvSpPr>
          <p:spPr bwMode="auto">
            <a:xfrm>
              <a:off x="6961311" y="47183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0" name="Oval 1259">
              <a:extLst>
                <a:ext uri="{FF2B5EF4-FFF2-40B4-BE49-F238E27FC236}">
                  <a16:creationId xmlns:a16="http://schemas.microsoft.com/office/drawing/2014/main" id="{61BB7CFE-0D66-B92C-0B9F-4254563718C7}"/>
                </a:ext>
              </a:extLst>
            </p:cNvPr>
            <p:cNvSpPr/>
            <p:nvPr/>
          </p:nvSpPr>
          <p:spPr bwMode="auto">
            <a:xfrm>
              <a:off x="6387115" y="189143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1" name="Oval 1260">
              <a:extLst>
                <a:ext uri="{FF2B5EF4-FFF2-40B4-BE49-F238E27FC236}">
                  <a16:creationId xmlns:a16="http://schemas.microsoft.com/office/drawing/2014/main" id="{28515CAA-3ECE-4E65-13D8-C2B5B693F405}"/>
                </a:ext>
              </a:extLst>
            </p:cNvPr>
            <p:cNvSpPr/>
            <p:nvPr/>
          </p:nvSpPr>
          <p:spPr bwMode="auto">
            <a:xfrm>
              <a:off x="9678565" y="204528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2" name="Oval 1261">
              <a:extLst>
                <a:ext uri="{FF2B5EF4-FFF2-40B4-BE49-F238E27FC236}">
                  <a16:creationId xmlns:a16="http://schemas.microsoft.com/office/drawing/2014/main" id="{F0DC131A-4909-8F56-BF4A-7036D119FE20}"/>
                </a:ext>
              </a:extLst>
            </p:cNvPr>
            <p:cNvSpPr/>
            <p:nvPr/>
          </p:nvSpPr>
          <p:spPr bwMode="auto">
            <a:xfrm>
              <a:off x="10310990" y="281391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3" name="Oval 1262">
              <a:extLst>
                <a:ext uri="{FF2B5EF4-FFF2-40B4-BE49-F238E27FC236}">
                  <a16:creationId xmlns:a16="http://schemas.microsoft.com/office/drawing/2014/main" id="{D660A833-F62A-E9C5-03DC-A4D324726BD8}"/>
                </a:ext>
              </a:extLst>
            </p:cNvPr>
            <p:cNvSpPr/>
            <p:nvPr/>
          </p:nvSpPr>
          <p:spPr bwMode="auto">
            <a:xfrm>
              <a:off x="5387785" y="484932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4" name="Oval 1263">
              <a:extLst>
                <a:ext uri="{FF2B5EF4-FFF2-40B4-BE49-F238E27FC236}">
                  <a16:creationId xmlns:a16="http://schemas.microsoft.com/office/drawing/2014/main" id="{2986B197-85E4-9631-E481-57B793E6016F}"/>
                </a:ext>
              </a:extLst>
            </p:cNvPr>
            <p:cNvSpPr/>
            <p:nvPr/>
          </p:nvSpPr>
          <p:spPr bwMode="auto">
            <a:xfrm>
              <a:off x="5487745" y="2965680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65" name="Straight Connector 1264">
              <a:extLst>
                <a:ext uri="{FF2B5EF4-FFF2-40B4-BE49-F238E27FC236}">
                  <a16:creationId xmlns:a16="http://schemas.microsoft.com/office/drawing/2014/main" id="{937C8319-A495-D647-BFE6-0D1E8436ACE1}"/>
                </a:ext>
              </a:extLst>
            </p:cNvPr>
            <p:cNvCxnSpPr>
              <a:cxnSpLocks/>
              <a:stCxn id="1260" idx="6"/>
              <a:endCxn id="1248" idx="1"/>
            </p:cNvCxnSpPr>
            <p:nvPr/>
          </p:nvCxnSpPr>
          <p:spPr>
            <a:xfrm>
              <a:off x="6610635" y="2003193"/>
              <a:ext cx="311850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6" name="Straight Connector 1265">
              <a:extLst>
                <a:ext uri="{FF2B5EF4-FFF2-40B4-BE49-F238E27FC236}">
                  <a16:creationId xmlns:a16="http://schemas.microsoft.com/office/drawing/2014/main" id="{282EECA7-82B2-09F0-3199-D1E741D8F7B1}"/>
                </a:ext>
              </a:extLst>
            </p:cNvPr>
            <p:cNvCxnSpPr>
              <a:cxnSpLocks/>
              <a:stCxn id="1248" idx="6"/>
              <a:endCxn id="1249" idx="2"/>
            </p:cNvCxnSpPr>
            <p:nvPr/>
          </p:nvCxnSpPr>
          <p:spPr>
            <a:xfrm>
              <a:off x="7372350" y="2290165"/>
              <a:ext cx="562575" cy="523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7" name="Straight Connector 1266">
              <a:extLst>
                <a:ext uri="{FF2B5EF4-FFF2-40B4-BE49-F238E27FC236}">
                  <a16:creationId xmlns:a16="http://schemas.microsoft.com/office/drawing/2014/main" id="{0A79D059-6767-2BEE-8C83-9DA858BAA2CF}"/>
                </a:ext>
              </a:extLst>
            </p:cNvPr>
            <p:cNvCxnSpPr>
              <a:cxnSpLocks/>
              <a:stCxn id="1255" idx="5"/>
              <a:endCxn id="1250" idx="0"/>
            </p:cNvCxnSpPr>
            <p:nvPr/>
          </p:nvCxnSpPr>
          <p:spPr>
            <a:xfrm>
              <a:off x="8950461" y="2157193"/>
              <a:ext cx="576339" cy="82499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8" name="Straight Connector 1267">
              <a:extLst>
                <a:ext uri="{FF2B5EF4-FFF2-40B4-BE49-F238E27FC236}">
                  <a16:creationId xmlns:a16="http://schemas.microsoft.com/office/drawing/2014/main" id="{CAC70434-C1DA-F024-90DC-544DB2F75ECC}"/>
                </a:ext>
              </a:extLst>
            </p:cNvPr>
            <p:cNvCxnSpPr>
              <a:cxnSpLocks/>
              <a:stCxn id="1255" idx="6"/>
              <a:endCxn id="1261" idx="2"/>
            </p:cNvCxnSpPr>
            <p:nvPr/>
          </p:nvCxnSpPr>
          <p:spPr>
            <a:xfrm>
              <a:off x="9014250" y="2003193"/>
              <a:ext cx="664315" cy="15385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Straight Connector 1268">
              <a:extLst>
                <a:ext uri="{FF2B5EF4-FFF2-40B4-BE49-F238E27FC236}">
                  <a16:creationId xmlns:a16="http://schemas.microsoft.com/office/drawing/2014/main" id="{EEB9DDA3-365F-0FF1-0C00-BB5A7BF5056F}"/>
                </a:ext>
              </a:extLst>
            </p:cNvPr>
            <p:cNvCxnSpPr>
              <a:cxnSpLocks/>
              <a:stCxn id="1248" idx="7"/>
              <a:endCxn id="1255" idx="2"/>
            </p:cNvCxnSpPr>
            <p:nvPr/>
          </p:nvCxnSpPr>
          <p:spPr>
            <a:xfrm flipV="1">
              <a:off x="7295165" y="2003193"/>
              <a:ext cx="1283507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0" name="Straight Connector 1269">
              <a:extLst>
                <a:ext uri="{FF2B5EF4-FFF2-40B4-BE49-F238E27FC236}">
                  <a16:creationId xmlns:a16="http://schemas.microsoft.com/office/drawing/2014/main" id="{FD35A88D-5C8B-602B-6C30-66FEE9B23973}"/>
                </a:ext>
              </a:extLst>
            </p:cNvPr>
            <p:cNvCxnSpPr>
              <a:cxnSpLocks/>
              <a:stCxn id="1250" idx="7"/>
            </p:cNvCxnSpPr>
            <p:nvPr/>
          </p:nvCxnSpPr>
          <p:spPr>
            <a:xfrm flipV="1">
              <a:off x="9713140" y="2925675"/>
              <a:ext cx="588054" cy="1337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1" name="Straight Connector 1270">
              <a:extLst>
                <a:ext uri="{FF2B5EF4-FFF2-40B4-BE49-F238E27FC236}">
                  <a16:creationId xmlns:a16="http://schemas.microsoft.com/office/drawing/2014/main" id="{7AF86756-6D13-8F6D-7BF3-F3DBC41109E1}"/>
                </a:ext>
              </a:extLst>
            </p:cNvPr>
            <p:cNvCxnSpPr>
              <a:cxnSpLocks/>
              <a:stCxn id="1250" idx="5"/>
              <a:endCxn id="1254" idx="0"/>
            </p:cNvCxnSpPr>
            <p:nvPr/>
          </p:nvCxnSpPr>
          <p:spPr>
            <a:xfrm>
              <a:off x="9713140" y="3432055"/>
              <a:ext cx="654260" cy="5631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2" name="Straight Connector 1271">
              <a:extLst>
                <a:ext uri="{FF2B5EF4-FFF2-40B4-BE49-F238E27FC236}">
                  <a16:creationId xmlns:a16="http://schemas.microsoft.com/office/drawing/2014/main" id="{7B5E4B4C-5004-4F7E-5B1E-FF22661BC321}"/>
                </a:ext>
              </a:extLst>
            </p:cNvPr>
            <p:cNvCxnSpPr>
              <a:cxnSpLocks/>
              <a:stCxn id="1253" idx="7"/>
              <a:endCxn id="1251" idx="3"/>
            </p:cNvCxnSpPr>
            <p:nvPr/>
          </p:nvCxnSpPr>
          <p:spPr>
            <a:xfrm flipV="1">
              <a:off x="8759265" y="4359155"/>
              <a:ext cx="332170" cy="30382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3" name="Straight Connector 1272">
              <a:extLst>
                <a:ext uri="{FF2B5EF4-FFF2-40B4-BE49-F238E27FC236}">
                  <a16:creationId xmlns:a16="http://schemas.microsoft.com/office/drawing/2014/main" id="{D355ED34-0A06-D990-7887-E2C5B6890527}"/>
                </a:ext>
              </a:extLst>
            </p:cNvPr>
            <p:cNvCxnSpPr>
              <a:cxnSpLocks/>
              <a:stCxn id="1251" idx="6"/>
              <a:endCxn id="1254" idx="2"/>
            </p:cNvCxnSpPr>
            <p:nvPr/>
          </p:nvCxnSpPr>
          <p:spPr>
            <a:xfrm>
              <a:off x="9541300" y="4172815"/>
              <a:ext cx="562575" cy="8595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4" name="Straight Connector 1273">
              <a:extLst>
                <a:ext uri="{FF2B5EF4-FFF2-40B4-BE49-F238E27FC236}">
                  <a16:creationId xmlns:a16="http://schemas.microsoft.com/office/drawing/2014/main" id="{70DA14F4-63C7-78D7-A63F-FFB52EBEDD81}"/>
                </a:ext>
              </a:extLst>
            </p:cNvPr>
            <p:cNvCxnSpPr>
              <a:cxnSpLocks/>
              <a:stCxn id="1252" idx="5"/>
              <a:endCxn id="1253" idx="1"/>
            </p:cNvCxnSpPr>
            <p:nvPr/>
          </p:nvCxnSpPr>
          <p:spPr>
            <a:xfrm>
              <a:off x="7628965" y="4372720"/>
              <a:ext cx="757620" cy="2902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5" name="Straight Connector 1274">
              <a:extLst>
                <a:ext uri="{FF2B5EF4-FFF2-40B4-BE49-F238E27FC236}">
                  <a16:creationId xmlns:a16="http://schemas.microsoft.com/office/drawing/2014/main" id="{0F829E05-DFBE-F746-3BDA-0D76276D26C8}"/>
                </a:ext>
              </a:extLst>
            </p:cNvPr>
            <p:cNvCxnSpPr>
              <a:cxnSpLocks/>
              <a:stCxn id="1252" idx="4"/>
              <a:endCxn id="1259" idx="7"/>
            </p:cNvCxnSpPr>
            <p:nvPr/>
          </p:nvCxnSpPr>
          <p:spPr>
            <a:xfrm flipH="1">
              <a:off x="7333100" y="4449905"/>
              <a:ext cx="109525" cy="33219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6" name="Straight Connector 1275">
              <a:extLst>
                <a:ext uri="{FF2B5EF4-FFF2-40B4-BE49-F238E27FC236}">
                  <a16:creationId xmlns:a16="http://schemas.microsoft.com/office/drawing/2014/main" id="{B926F086-9EEC-5A1A-3509-3B3785516A56}"/>
                </a:ext>
              </a:extLst>
            </p:cNvPr>
            <p:cNvCxnSpPr>
              <a:cxnSpLocks/>
              <a:stCxn id="1258" idx="4"/>
              <a:endCxn id="1259" idx="2"/>
            </p:cNvCxnSpPr>
            <p:nvPr/>
          </p:nvCxnSpPr>
          <p:spPr>
            <a:xfrm>
              <a:off x="6169326" y="4694351"/>
              <a:ext cx="791985" cy="241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Straight Connector 1276">
              <a:extLst>
                <a:ext uri="{FF2B5EF4-FFF2-40B4-BE49-F238E27FC236}">
                  <a16:creationId xmlns:a16="http://schemas.microsoft.com/office/drawing/2014/main" id="{4D1B58C3-DBBF-7D5B-3632-F1206D5D7F86}"/>
                </a:ext>
              </a:extLst>
            </p:cNvPr>
            <p:cNvCxnSpPr>
              <a:cxnSpLocks/>
              <a:stCxn id="1258" idx="3"/>
              <a:endCxn id="1263" idx="7"/>
            </p:cNvCxnSpPr>
            <p:nvPr/>
          </p:nvCxnSpPr>
          <p:spPr>
            <a:xfrm flipH="1">
              <a:off x="5578571" y="4630562"/>
              <a:ext cx="436755" cy="25149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8" name="Straight Connector 1277">
              <a:extLst>
                <a:ext uri="{FF2B5EF4-FFF2-40B4-BE49-F238E27FC236}">
                  <a16:creationId xmlns:a16="http://schemas.microsoft.com/office/drawing/2014/main" id="{53F4204F-4A9B-58E3-D59A-A5EF9BD18682}"/>
                </a:ext>
              </a:extLst>
            </p:cNvPr>
            <p:cNvCxnSpPr>
              <a:cxnSpLocks/>
              <a:stCxn id="1249" idx="7"/>
              <a:endCxn id="1255" idx="3"/>
            </p:cNvCxnSpPr>
            <p:nvPr/>
          </p:nvCxnSpPr>
          <p:spPr>
            <a:xfrm flipV="1">
              <a:off x="8384790" y="2157193"/>
              <a:ext cx="257671" cy="47038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9" name="Straight Connector 1278">
              <a:extLst>
                <a:ext uri="{FF2B5EF4-FFF2-40B4-BE49-F238E27FC236}">
                  <a16:creationId xmlns:a16="http://schemas.microsoft.com/office/drawing/2014/main" id="{80C4AA45-8834-C0C3-5FE2-F5B3FC7B8501}"/>
                </a:ext>
              </a:extLst>
            </p:cNvPr>
            <p:cNvCxnSpPr>
              <a:cxnSpLocks/>
            </p:cNvCxnSpPr>
            <p:nvPr/>
          </p:nvCxnSpPr>
          <p:spPr>
            <a:xfrm>
              <a:off x="8409382" y="3034168"/>
              <a:ext cx="643169" cy="96108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Straight Connector 1279">
              <a:extLst>
                <a:ext uri="{FF2B5EF4-FFF2-40B4-BE49-F238E27FC236}">
                  <a16:creationId xmlns:a16="http://schemas.microsoft.com/office/drawing/2014/main" id="{C6E3A828-8961-933B-1EEC-13E0ADF00750}"/>
                </a:ext>
              </a:extLst>
            </p:cNvPr>
            <p:cNvCxnSpPr>
              <a:cxnSpLocks/>
              <a:stCxn id="1249" idx="3"/>
              <a:endCxn id="1252" idx="0"/>
            </p:cNvCxnSpPr>
            <p:nvPr/>
          </p:nvCxnSpPr>
          <p:spPr>
            <a:xfrm flipH="1">
              <a:off x="7442625" y="3000255"/>
              <a:ext cx="569485" cy="9226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1" name="Straight Connector 1280">
              <a:extLst>
                <a:ext uri="{FF2B5EF4-FFF2-40B4-BE49-F238E27FC236}">
                  <a16:creationId xmlns:a16="http://schemas.microsoft.com/office/drawing/2014/main" id="{A44EF1EA-0267-44FC-4B2A-1986725E2308}"/>
                </a:ext>
              </a:extLst>
            </p:cNvPr>
            <p:cNvCxnSpPr>
              <a:cxnSpLocks/>
              <a:stCxn id="1250" idx="4"/>
              <a:endCxn id="1251" idx="0"/>
            </p:cNvCxnSpPr>
            <p:nvPr/>
          </p:nvCxnSpPr>
          <p:spPr>
            <a:xfrm flipH="1">
              <a:off x="9277775" y="3509240"/>
              <a:ext cx="249025" cy="4000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2" name="Straight Connector 1281">
              <a:extLst>
                <a:ext uri="{FF2B5EF4-FFF2-40B4-BE49-F238E27FC236}">
                  <a16:creationId xmlns:a16="http://schemas.microsoft.com/office/drawing/2014/main" id="{FF6BD741-3E78-949A-670D-22C3E82422F5}"/>
                </a:ext>
              </a:extLst>
            </p:cNvPr>
            <p:cNvCxnSpPr>
              <a:cxnSpLocks/>
              <a:stCxn id="1252" idx="6"/>
              <a:endCxn id="1251" idx="2"/>
            </p:cNvCxnSpPr>
            <p:nvPr/>
          </p:nvCxnSpPr>
          <p:spPr>
            <a:xfrm flipV="1">
              <a:off x="7706150" y="4172815"/>
              <a:ext cx="1308100" cy="1356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Straight Connector 1282">
              <a:extLst>
                <a:ext uri="{FF2B5EF4-FFF2-40B4-BE49-F238E27FC236}">
                  <a16:creationId xmlns:a16="http://schemas.microsoft.com/office/drawing/2014/main" id="{FDE4A49A-5044-750F-5A91-C6564D4CD61F}"/>
                </a:ext>
              </a:extLst>
            </p:cNvPr>
            <p:cNvCxnSpPr>
              <a:cxnSpLocks/>
              <a:stCxn id="1250" idx="3"/>
              <a:endCxn id="1252" idx="7"/>
            </p:cNvCxnSpPr>
            <p:nvPr/>
          </p:nvCxnSpPr>
          <p:spPr>
            <a:xfrm flipH="1">
              <a:off x="7628965" y="3432055"/>
              <a:ext cx="1711495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4" name="Straight Connector 1283">
              <a:extLst>
                <a:ext uri="{FF2B5EF4-FFF2-40B4-BE49-F238E27FC236}">
                  <a16:creationId xmlns:a16="http://schemas.microsoft.com/office/drawing/2014/main" id="{EFC4DBA1-1A84-32BA-7F6D-9F94CD097505}"/>
                </a:ext>
              </a:extLst>
            </p:cNvPr>
            <p:cNvCxnSpPr>
              <a:cxnSpLocks/>
              <a:stCxn id="1258" idx="6"/>
              <a:endCxn id="1252" idx="3"/>
            </p:cNvCxnSpPr>
            <p:nvPr/>
          </p:nvCxnSpPr>
          <p:spPr>
            <a:xfrm flipV="1">
              <a:off x="6387115" y="4372720"/>
              <a:ext cx="869170" cy="10384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5" name="Straight Connector 1284">
              <a:extLst>
                <a:ext uri="{FF2B5EF4-FFF2-40B4-BE49-F238E27FC236}">
                  <a16:creationId xmlns:a16="http://schemas.microsoft.com/office/drawing/2014/main" id="{C52D3838-93BC-EE66-202A-A06F5284B489}"/>
                </a:ext>
              </a:extLst>
            </p:cNvPr>
            <p:cNvCxnSpPr>
              <a:cxnSpLocks/>
              <a:stCxn id="1256" idx="7"/>
              <a:endCxn id="1248" idx="2"/>
            </p:cNvCxnSpPr>
            <p:nvPr/>
          </p:nvCxnSpPr>
          <p:spPr>
            <a:xfrm flipV="1">
              <a:off x="6283869" y="2290165"/>
              <a:ext cx="561431" cy="16003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Straight Connector 1285">
              <a:extLst>
                <a:ext uri="{FF2B5EF4-FFF2-40B4-BE49-F238E27FC236}">
                  <a16:creationId xmlns:a16="http://schemas.microsoft.com/office/drawing/2014/main" id="{A39450E9-C679-61E7-F070-7CD269BAF2A6}"/>
                </a:ext>
              </a:extLst>
            </p:cNvPr>
            <p:cNvCxnSpPr>
              <a:cxnSpLocks/>
              <a:stCxn id="1264" idx="7"/>
              <a:endCxn id="1256" idx="2"/>
            </p:cNvCxnSpPr>
            <p:nvPr/>
          </p:nvCxnSpPr>
          <p:spPr>
            <a:xfrm flipV="1">
              <a:off x="5678531" y="2604201"/>
              <a:ext cx="233549" cy="3942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7" name="Straight Connector 1286">
              <a:extLst>
                <a:ext uri="{FF2B5EF4-FFF2-40B4-BE49-F238E27FC236}">
                  <a16:creationId xmlns:a16="http://schemas.microsoft.com/office/drawing/2014/main" id="{D7C26902-66A3-D26A-A955-09F92A2E87DB}"/>
                </a:ext>
              </a:extLst>
            </p:cNvPr>
            <p:cNvCxnSpPr>
              <a:cxnSpLocks/>
              <a:stCxn id="1247" idx="0"/>
            </p:cNvCxnSpPr>
            <p:nvPr/>
          </p:nvCxnSpPr>
          <p:spPr>
            <a:xfrm flipV="1">
              <a:off x="7038975" y="2550390"/>
              <a:ext cx="66181" cy="34740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8" name="Straight Connector 1287">
              <a:extLst>
                <a:ext uri="{FF2B5EF4-FFF2-40B4-BE49-F238E27FC236}">
                  <a16:creationId xmlns:a16="http://schemas.microsoft.com/office/drawing/2014/main" id="{2FDC3ADF-74DE-30CB-8939-44F1B85E2A06}"/>
                </a:ext>
              </a:extLst>
            </p:cNvPr>
            <p:cNvCxnSpPr>
              <a:cxnSpLocks/>
              <a:stCxn id="1247" idx="6"/>
              <a:endCxn id="1250" idx="2"/>
            </p:cNvCxnSpPr>
            <p:nvPr/>
          </p:nvCxnSpPr>
          <p:spPr>
            <a:xfrm>
              <a:off x="7302500" y="3161322"/>
              <a:ext cx="1960775" cy="843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9" name="Straight Connector 1288">
              <a:extLst>
                <a:ext uri="{FF2B5EF4-FFF2-40B4-BE49-F238E27FC236}">
                  <a16:creationId xmlns:a16="http://schemas.microsoft.com/office/drawing/2014/main" id="{9F704571-F4C9-474A-D5CC-08FA1971373F}"/>
                </a:ext>
              </a:extLst>
            </p:cNvPr>
            <p:cNvCxnSpPr>
              <a:cxnSpLocks/>
              <a:stCxn id="1258" idx="0"/>
              <a:endCxn id="1257" idx="4"/>
            </p:cNvCxnSpPr>
            <p:nvPr/>
          </p:nvCxnSpPr>
          <p:spPr>
            <a:xfrm flipH="1" flipV="1">
              <a:off x="6143025" y="3860425"/>
              <a:ext cx="26301" cy="39834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0" name="Straight Connector 1289">
              <a:extLst>
                <a:ext uri="{FF2B5EF4-FFF2-40B4-BE49-F238E27FC236}">
                  <a16:creationId xmlns:a16="http://schemas.microsoft.com/office/drawing/2014/main" id="{DC9E8FB1-4856-ACE0-1223-08505CBF78A6}"/>
                </a:ext>
              </a:extLst>
            </p:cNvPr>
            <p:cNvCxnSpPr>
              <a:cxnSpLocks/>
              <a:stCxn id="1252" idx="1"/>
            </p:cNvCxnSpPr>
            <p:nvPr/>
          </p:nvCxnSpPr>
          <p:spPr>
            <a:xfrm flipH="1" flipV="1">
              <a:off x="7064046" y="3432055"/>
              <a:ext cx="192239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1" name="Straight Connector 1290">
              <a:extLst>
                <a:ext uri="{FF2B5EF4-FFF2-40B4-BE49-F238E27FC236}">
                  <a16:creationId xmlns:a16="http://schemas.microsoft.com/office/drawing/2014/main" id="{6F4306F7-694D-2A1E-34C7-81848468B73C}"/>
                </a:ext>
              </a:extLst>
            </p:cNvPr>
            <p:cNvCxnSpPr>
              <a:cxnSpLocks/>
              <a:stCxn id="1252" idx="2"/>
              <a:endCxn id="1257" idx="7"/>
            </p:cNvCxnSpPr>
            <p:nvPr/>
          </p:nvCxnSpPr>
          <p:spPr>
            <a:xfrm flipH="1" flipV="1">
              <a:off x="6297025" y="3488636"/>
              <a:ext cx="882075" cy="69774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2" name="Straight Connector 1291">
              <a:extLst>
                <a:ext uri="{FF2B5EF4-FFF2-40B4-BE49-F238E27FC236}">
                  <a16:creationId xmlns:a16="http://schemas.microsoft.com/office/drawing/2014/main" id="{1A1BDE4E-682A-BB75-E2E8-558BC3DA28B5}"/>
                </a:ext>
              </a:extLst>
            </p:cNvPr>
            <p:cNvCxnSpPr>
              <a:cxnSpLocks/>
              <a:stCxn id="1258" idx="7"/>
              <a:endCxn id="1247" idx="3"/>
            </p:cNvCxnSpPr>
            <p:nvPr/>
          </p:nvCxnSpPr>
          <p:spPr>
            <a:xfrm flipV="1">
              <a:off x="6323326" y="3347662"/>
              <a:ext cx="529309" cy="9749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3" name="TextBox 1292">
            <a:extLst>
              <a:ext uri="{FF2B5EF4-FFF2-40B4-BE49-F238E27FC236}">
                <a16:creationId xmlns:a16="http://schemas.microsoft.com/office/drawing/2014/main" id="{FFDEEE83-E6D6-9D83-FC58-CB43E208A58C}"/>
              </a:ext>
            </a:extLst>
          </p:cNvPr>
          <p:cNvSpPr txBox="1"/>
          <p:nvPr/>
        </p:nvSpPr>
        <p:spPr>
          <a:xfrm>
            <a:off x="5602958" y="6285528"/>
            <a:ext cx="500407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Vulnerabilities and Risk</a:t>
            </a:r>
          </a:p>
        </p:txBody>
      </p: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8D6270C0-73DA-7392-32B6-C4E0E2DE15F3}"/>
              </a:ext>
            </a:extLst>
          </p:cNvPr>
          <p:cNvGrpSpPr/>
          <p:nvPr/>
        </p:nvGrpSpPr>
        <p:grpSpPr>
          <a:xfrm>
            <a:off x="1707397" y="4208240"/>
            <a:ext cx="3255577" cy="1728566"/>
            <a:chOff x="5387785" y="1785404"/>
            <a:chExt cx="5243140" cy="3368486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1295" name="Oval 1294">
              <a:extLst>
                <a:ext uri="{FF2B5EF4-FFF2-40B4-BE49-F238E27FC236}">
                  <a16:creationId xmlns:a16="http://schemas.microsoft.com/office/drawing/2014/main" id="{22F993CE-F00E-1D3A-E90C-516D8318970B}"/>
                </a:ext>
              </a:extLst>
            </p:cNvPr>
            <p:cNvSpPr/>
            <p:nvPr/>
          </p:nvSpPr>
          <p:spPr bwMode="auto">
            <a:xfrm>
              <a:off x="6775450" y="2897797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6" name="Oval 1295">
              <a:extLst>
                <a:ext uri="{FF2B5EF4-FFF2-40B4-BE49-F238E27FC236}">
                  <a16:creationId xmlns:a16="http://schemas.microsoft.com/office/drawing/2014/main" id="{738CA9E4-3EF7-7F60-F3DB-56DE8225504E}"/>
                </a:ext>
              </a:extLst>
            </p:cNvPr>
            <p:cNvSpPr/>
            <p:nvPr/>
          </p:nvSpPr>
          <p:spPr bwMode="auto">
            <a:xfrm>
              <a:off x="6845300" y="202664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7" name="Oval 1296">
              <a:extLst>
                <a:ext uri="{FF2B5EF4-FFF2-40B4-BE49-F238E27FC236}">
                  <a16:creationId xmlns:a16="http://schemas.microsoft.com/office/drawing/2014/main" id="{B13D8501-1E9B-0810-F35C-AA9FDFA703A0}"/>
                </a:ext>
              </a:extLst>
            </p:cNvPr>
            <p:cNvSpPr/>
            <p:nvPr/>
          </p:nvSpPr>
          <p:spPr bwMode="auto">
            <a:xfrm>
              <a:off x="7934925" y="25503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8" name="Oval 1297">
              <a:extLst>
                <a:ext uri="{FF2B5EF4-FFF2-40B4-BE49-F238E27FC236}">
                  <a16:creationId xmlns:a16="http://schemas.microsoft.com/office/drawing/2014/main" id="{B935A111-F5BC-A311-ADCF-2BC9BA59F25E}"/>
                </a:ext>
              </a:extLst>
            </p:cNvPr>
            <p:cNvSpPr/>
            <p:nvPr/>
          </p:nvSpPr>
          <p:spPr bwMode="auto">
            <a:xfrm>
              <a:off x="9263275" y="29821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9" name="Oval 1298">
              <a:extLst>
                <a:ext uri="{FF2B5EF4-FFF2-40B4-BE49-F238E27FC236}">
                  <a16:creationId xmlns:a16="http://schemas.microsoft.com/office/drawing/2014/main" id="{AD852654-D24C-C0B1-E248-AF4DFD8D5357}"/>
                </a:ext>
              </a:extLst>
            </p:cNvPr>
            <p:cNvSpPr/>
            <p:nvPr/>
          </p:nvSpPr>
          <p:spPr bwMode="auto">
            <a:xfrm>
              <a:off x="9014250" y="39092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0" name="Oval 1299">
              <a:extLst>
                <a:ext uri="{FF2B5EF4-FFF2-40B4-BE49-F238E27FC236}">
                  <a16:creationId xmlns:a16="http://schemas.microsoft.com/office/drawing/2014/main" id="{E3A8A9B6-CDA4-33D5-4538-FB76E686CF5E}"/>
                </a:ext>
              </a:extLst>
            </p:cNvPr>
            <p:cNvSpPr/>
            <p:nvPr/>
          </p:nvSpPr>
          <p:spPr bwMode="auto">
            <a:xfrm>
              <a:off x="7179100" y="3922855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1" name="Oval 1300">
              <a:extLst>
                <a:ext uri="{FF2B5EF4-FFF2-40B4-BE49-F238E27FC236}">
                  <a16:creationId xmlns:a16="http://schemas.microsoft.com/office/drawing/2014/main" id="{645DC8B1-5862-B79E-E868-5325DF25E823}"/>
                </a:ext>
              </a:extLst>
            </p:cNvPr>
            <p:cNvSpPr/>
            <p:nvPr/>
          </p:nvSpPr>
          <p:spPr bwMode="auto">
            <a:xfrm>
              <a:off x="8309400" y="458579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2" name="Oval 1301">
              <a:extLst>
                <a:ext uri="{FF2B5EF4-FFF2-40B4-BE49-F238E27FC236}">
                  <a16:creationId xmlns:a16="http://schemas.microsoft.com/office/drawing/2014/main" id="{5E340E6A-7347-4336-0840-4F10DE733D0A}"/>
                </a:ext>
              </a:extLst>
            </p:cNvPr>
            <p:cNvSpPr/>
            <p:nvPr/>
          </p:nvSpPr>
          <p:spPr bwMode="auto">
            <a:xfrm>
              <a:off x="10103875" y="399524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3" name="Oval 1302">
              <a:extLst>
                <a:ext uri="{FF2B5EF4-FFF2-40B4-BE49-F238E27FC236}">
                  <a16:creationId xmlns:a16="http://schemas.microsoft.com/office/drawing/2014/main" id="{54E56206-7394-5636-15EE-A02911724D80}"/>
                </a:ext>
              </a:extLst>
            </p:cNvPr>
            <p:cNvSpPr/>
            <p:nvPr/>
          </p:nvSpPr>
          <p:spPr bwMode="auto">
            <a:xfrm>
              <a:off x="8578672" y="1785404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4" name="Oval 1303">
              <a:extLst>
                <a:ext uri="{FF2B5EF4-FFF2-40B4-BE49-F238E27FC236}">
                  <a16:creationId xmlns:a16="http://schemas.microsoft.com/office/drawing/2014/main" id="{DD2D91FC-3E3A-7648-57B9-76AB07A2FC68}"/>
                </a:ext>
              </a:extLst>
            </p:cNvPr>
            <p:cNvSpPr/>
            <p:nvPr/>
          </p:nvSpPr>
          <p:spPr bwMode="auto">
            <a:xfrm>
              <a:off x="5912080" y="23864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5" name="Oval 1304">
              <a:extLst>
                <a:ext uri="{FF2B5EF4-FFF2-40B4-BE49-F238E27FC236}">
                  <a16:creationId xmlns:a16="http://schemas.microsoft.com/office/drawing/2014/main" id="{A9CC8E56-9EE1-F6FA-BFF2-A5D9C8F863E8}"/>
                </a:ext>
              </a:extLst>
            </p:cNvPr>
            <p:cNvSpPr/>
            <p:nvPr/>
          </p:nvSpPr>
          <p:spPr bwMode="auto">
            <a:xfrm>
              <a:off x="5925236" y="3424847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6" name="Oval 1305">
              <a:extLst>
                <a:ext uri="{FF2B5EF4-FFF2-40B4-BE49-F238E27FC236}">
                  <a16:creationId xmlns:a16="http://schemas.microsoft.com/office/drawing/2014/main" id="{46C32F46-78DE-A9BA-2F27-70ECFFCDF062}"/>
                </a:ext>
              </a:extLst>
            </p:cNvPr>
            <p:cNvSpPr/>
            <p:nvPr/>
          </p:nvSpPr>
          <p:spPr bwMode="auto">
            <a:xfrm>
              <a:off x="5951537" y="4258773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7" name="Oval 1306">
              <a:extLst>
                <a:ext uri="{FF2B5EF4-FFF2-40B4-BE49-F238E27FC236}">
                  <a16:creationId xmlns:a16="http://schemas.microsoft.com/office/drawing/2014/main" id="{AD29CBDE-8259-2930-6A15-76F7AB441EC6}"/>
                </a:ext>
              </a:extLst>
            </p:cNvPr>
            <p:cNvSpPr/>
            <p:nvPr/>
          </p:nvSpPr>
          <p:spPr bwMode="auto">
            <a:xfrm>
              <a:off x="6961311" y="47183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8" name="Oval 1307">
              <a:extLst>
                <a:ext uri="{FF2B5EF4-FFF2-40B4-BE49-F238E27FC236}">
                  <a16:creationId xmlns:a16="http://schemas.microsoft.com/office/drawing/2014/main" id="{719F832D-CD48-3A7B-4ECA-58F8098FB6F4}"/>
                </a:ext>
              </a:extLst>
            </p:cNvPr>
            <p:cNvSpPr/>
            <p:nvPr/>
          </p:nvSpPr>
          <p:spPr bwMode="auto">
            <a:xfrm>
              <a:off x="6387115" y="189143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9" name="Oval 1308">
              <a:extLst>
                <a:ext uri="{FF2B5EF4-FFF2-40B4-BE49-F238E27FC236}">
                  <a16:creationId xmlns:a16="http://schemas.microsoft.com/office/drawing/2014/main" id="{99809CB8-24E8-FCD4-CF8E-740EDA75E999}"/>
                </a:ext>
              </a:extLst>
            </p:cNvPr>
            <p:cNvSpPr/>
            <p:nvPr/>
          </p:nvSpPr>
          <p:spPr bwMode="auto">
            <a:xfrm>
              <a:off x="9678565" y="204528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0" name="Oval 1309">
              <a:extLst>
                <a:ext uri="{FF2B5EF4-FFF2-40B4-BE49-F238E27FC236}">
                  <a16:creationId xmlns:a16="http://schemas.microsoft.com/office/drawing/2014/main" id="{3C4F9C81-CA65-5D1C-0CC0-9A4682E80517}"/>
                </a:ext>
              </a:extLst>
            </p:cNvPr>
            <p:cNvSpPr/>
            <p:nvPr/>
          </p:nvSpPr>
          <p:spPr bwMode="auto">
            <a:xfrm>
              <a:off x="10310990" y="281391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1" name="Oval 1310">
              <a:extLst>
                <a:ext uri="{FF2B5EF4-FFF2-40B4-BE49-F238E27FC236}">
                  <a16:creationId xmlns:a16="http://schemas.microsoft.com/office/drawing/2014/main" id="{79324349-02D3-EFB8-BB50-603FCEB8EB9F}"/>
                </a:ext>
              </a:extLst>
            </p:cNvPr>
            <p:cNvSpPr/>
            <p:nvPr/>
          </p:nvSpPr>
          <p:spPr bwMode="auto">
            <a:xfrm>
              <a:off x="5387785" y="484932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2" name="Oval 1311">
              <a:extLst>
                <a:ext uri="{FF2B5EF4-FFF2-40B4-BE49-F238E27FC236}">
                  <a16:creationId xmlns:a16="http://schemas.microsoft.com/office/drawing/2014/main" id="{A22C581F-416C-496A-7149-706BA067B9FD}"/>
                </a:ext>
              </a:extLst>
            </p:cNvPr>
            <p:cNvSpPr/>
            <p:nvPr/>
          </p:nvSpPr>
          <p:spPr bwMode="auto">
            <a:xfrm>
              <a:off x="5487745" y="2965680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F3AA6705-05AA-0615-EE87-643EB7D08A17}"/>
                </a:ext>
              </a:extLst>
            </p:cNvPr>
            <p:cNvCxnSpPr>
              <a:cxnSpLocks/>
              <a:stCxn id="1308" idx="6"/>
              <a:endCxn id="1296" idx="1"/>
            </p:cNvCxnSpPr>
            <p:nvPr/>
          </p:nvCxnSpPr>
          <p:spPr>
            <a:xfrm>
              <a:off x="6610635" y="2003193"/>
              <a:ext cx="311850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16693DFB-9843-8A7F-95B6-4425112567F5}"/>
                </a:ext>
              </a:extLst>
            </p:cNvPr>
            <p:cNvCxnSpPr>
              <a:cxnSpLocks/>
              <a:stCxn id="1296" idx="6"/>
              <a:endCxn id="1297" idx="2"/>
            </p:cNvCxnSpPr>
            <p:nvPr/>
          </p:nvCxnSpPr>
          <p:spPr>
            <a:xfrm>
              <a:off x="7372350" y="2290165"/>
              <a:ext cx="562575" cy="523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99D71DC5-7C3E-8C21-C30F-4C4A9842FCC8}"/>
                </a:ext>
              </a:extLst>
            </p:cNvPr>
            <p:cNvCxnSpPr>
              <a:cxnSpLocks/>
              <a:stCxn id="1303" idx="5"/>
              <a:endCxn id="1298" idx="0"/>
            </p:cNvCxnSpPr>
            <p:nvPr/>
          </p:nvCxnSpPr>
          <p:spPr>
            <a:xfrm>
              <a:off x="8950461" y="2157193"/>
              <a:ext cx="576339" cy="82499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B4024C86-5F96-B614-7235-68A70661BD2C}"/>
                </a:ext>
              </a:extLst>
            </p:cNvPr>
            <p:cNvCxnSpPr>
              <a:cxnSpLocks/>
              <a:stCxn id="1303" idx="6"/>
              <a:endCxn id="1309" idx="2"/>
            </p:cNvCxnSpPr>
            <p:nvPr/>
          </p:nvCxnSpPr>
          <p:spPr>
            <a:xfrm>
              <a:off x="9014250" y="2003193"/>
              <a:ext cx="664315" cy="15385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5759995B-FB3D-2A30-BA88-3A2888DCB7A5}"/>
                </a:ext>
              </a:extLst>
            </p:cNvPr>
            <p:cNvCxnSpPr>
              <a:cxnSpLocks/>
              <a:stCxn id="1296" idx="7"/>
              <a:endCxn id="1303" idx="2"/>
            </p:cNvCxnSpPr>
            <p:nvPr/>
          </p:nvCxnSpPr>
          <p:spPr>
            <a:xfrm flipV="1">
              <a:off x="7295165" y="2003193"/>
              <a:ext cx="1283507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7863215C-AF7E-955E-7325-BE9E890AEA19}"/>
                </a:ext>
              </a:extLst>
            </p:cNvPr>
            <p:cNvCxnSpPr>
              <a:cxnSpLocks/>
              <a:stCxn id="1298" idx="7"/>
            </p:cNvCxnSpPr>
            <p:nvPr/>
          </p:nvCxnSpPr>
          <p:spPr>
            <a:xfrm flipV="1">
              <a:off x="9713140" y="2925675"/>
              <a:ext cx="588054" cy="1337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53CBF144-3D0F-2030-DCAD-FA1976E9145B}"/>
                </a:ext>
              </a:extLst>
            </p:cNvPr>
            <p:cNvCxnSpPr>
              <a:cxnSpLocks/>
              <a:stCxn id="1298" idx="5"/>
              <a:endCxn id="1302" idx="0"/>
            </p:cNvCxnSpPr>
            <p:nvPr/>
          </p:nvCxnSpPr>
          <p:spPr>
            <a:xfrm>
              <a:off x="9713140" y="3432055"/>
              <a:ext cx="654260" cy="5631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4C713204-EA20-2DF8-3F0E-32E34E8C6876}"/>
                </a:ext>
              </a:extLst>
            </p:cNvPr>
            <p:cNvCxnSpPr>
              <a:cxnSpLocks/>
              <a:stCxn id="1301" idx="7"/>
              <a:endCxn id="1299" idx="3"/>
            </p:cNvCxnSpPr>
            <p:nvPr/>
          </p:nvCxnSpPr>
          <p:spPr>
            <a:xfrm flipV="1">
              <a:off x="8759265" y="4359155"/>
              <a:ext cx="332170" cy="30382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965ED370-52A8-9AB0-3F27-3BBDE5852B08}"/>
                </a:ext>
              </a:extLst>
            </p:cNvPr>
            <p:cNvCxnSpPr>
              <a:cxnSpLocks/>
              <a:stCxn id="1299" idx="6"/>
              <a:endCxn id="1302" idx="2"/>
            </p:cNvCxnSpPr>
            <p:nvPr/>
          </p:nvCxnSpPr>
          <p:spPr>
            <a:xfrm>
              <a:off x="9541300" y="4172815"/>
              <a:ext cx="562575" cy="8595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8892068-2FD9-5FDE-E868-A7FBC8896E76}"/>
                </a:ext>
              </a:extLst>
            </p:cNvPr>
            <p:cNvCxnSpPr>
              <a:cxnSpLocks/>
              <a:stCxn id="1300" idx="5"/>
              <a:endCxn id="1301" idx="1"/>
            </p:cNvCxnSpPr>
            <p:nvPr/>
          </p:nvCxnSpPr>
          <p:spPr>
            <a:xfrm>
              <a:off x="7628965" y="4372720"/>
              <a:ext cx="757620" cy="2902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405E0BA-1909-0A49-1742-86D2A8BA0450}"/>
                </a:ext>
              </a:extLst>
            </p:cNvPr>
            <p:cNvCxnSpPr>
              <a:cxnSpLocks/>
              <a:stCxn id="1300" idx="4"/>
              <a:endCxn id="1307" idx="7"/>
            </p:cNvCxnSpPr>
            <p:nvPr/>
          </p:nvCxnSpPr>
          <p:spPr>
            <a:xfrm flipH="1">
              <a:off x="7333100" y="4449905"/>
              <a:ext cx="109525" cy="33219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0CAA7C9F-E052-1A4E-66A9-5D4BC056C78F}"/>
                </a:ext>
              </a:extLst>
            </p:cNvPr>
            <p:cNvCxnSpPr>
              <a:cxnSpLocks/>
              <a:stCxn id="1306" idx="4"/>
              <a:endCxn id="1307" idx="2"/>
            </p:cNvCxnSpPr>
            <p:nvPr/>
          </p:nvCxnSpPr>
          <p:spPr>
            <a:xfrm>
              <a:off x="6169326" y="4694351"/>
              <a:ext cx="791985" cy="241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98F5DEB1-82DB-B288-FBEA-92B500A9C899}"/>
                </a:ext>
              </a:extLst>
            </p:cNvPr>
            <p:cNvCxnSpPr>
              <a:cxnSpLocks/>
              <a:stCxn id="1306" idx="3"/>
              <a:endCxn id="1311" idx="7"/>
            </p:cNvCxnSpPr>
            <p:nvPr/>
          </p:nvCxnSpPr>
          <p:spPr>
            <a:xfrm flipH="1">
              <a:off x="5578571" y="4630562"/>
              <a:ext cx="436755" cy="25149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B132AF5A-1E95-5A21-0254-3EB1CA09D4C3}"/>
                </a:ext>
              </a:extLst>
            </p:cNvPr>
            <p:cNvCxnSpPr>
              <a:cxnSpLocks/>
              <a:stCxn id="1297" idx="7"/>
              <a:endCxn id="1303" idx="3"/>
            </p:cNvCxnSpPr>
            <p:nvPr/>
          </p:nvCxnSpPr>
          <p:spPr>
            <a:xfrm flipV="1">
              <a:off x="8384790" y="2157193"/>
              <a:ext cx="257671" cy="47038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E67B2599-CFE3-3104-3F3A-C170A41AB1B2}"/>
                </a:ext>
              </a:extLst>
            </p:cNvPr>
            <p:cNvCxnSpPr>
              <a:cxnSpLocks/>
            </p:cNvCxnSpPr>
            <p:nvPr/>
          </p:nvCxnSpPr>
          <p:spPr>
            <a:xfrm>
              <a:off x="8409382" y="3034168"/>
              <a:ext cx="643169" cy="96108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C6D6B6D9-1752-8092-A5D0-D442AC98702E}"/>
                </a:ext>
              </a:extLst>
            </p:cNvPr>
            <p:cNvCxnSpPr>
              <a:cxnSpLocks/>
              <a:stCxn id="1297" idx="3"/>
              <a:endCxn id="1300" idx="0"/>
            </p:cNvCxnSpPr>
            <p:nvPr/>
          </p:nvCxnSpPr>
          <p:spPr>
            <a:xfrm flipH="1">
              <a:off x="7442625" y="3000255"/>
              <a:ext cx="569485" cy="9226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ED8C82AF-517F-1E35-8332-57CCC5C98B40}"/>
                </a:ext>
              </a:extLst>
            </p:cNvPr>
            <p:cNvCxnSpPr>
              <a:cxnSpLocks/>
              <a:stCxn id="1298" idx="4"/>
              <a:endCxn id="1299" idx="0"/>
            </p:cNvCxnSpPr>
            <p:nvPr/>
          </p:nvCxnSpPr>
          <p:spPr>
            <a:xfrm flipH="1">
              <a:off x="9277775" y="3509240"/>
              <a:ext cx="249025" cy="4000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7690F51C-5D07-1247-7182-4C0149678EC2}"/>
                </a:ext>
              </a:extLst>
            </p:cNvPr>
            <p:cNvCxnSpPr>
              <a:cxnSpLocks/>
              <a:stCxn id="1300" idx="6"/>
              <a:endCxn id="1299" idx="2"/>
            </p:cNvCxnSpPr>
            <p:nvPr/>
          </p:nvCxnSpPr>
          <p:spPr>
            <a:xfrm flipV="1">
              <a:off x="7706150" y="4172815"/>
              <a:ext cx="1308100" cy="1356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46F9BA31-5C78-66E2-F56A-A35FCF1124A8}"/>
                </a:ext>
              </a:extLst>
            </p:cNvPr>
            <p:cNvCxnSpPr>
              <a:cxnSpLocks/>
              <a:stCxn id="1298" idx="3"/>
              <a:endCxn id="1300" idx="7"/>
            </p:cNvCxnSpPr>
            <p:nvPr/>
          </p:nvCxnSpPr>
          <p:spPr>
            <a:xfrm flipH="1">
              <a:off x="7628965" y="3432055"/>
              <a:ext cx="1711495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0BACFCFE-C558-FE3C-8263-CB25B6E9CC99}"/>
                </a:ext>
              </a:extLst>
            </p:cNvPr>
            <p:cNvCxnSpPr>
              <a:cxnSpLocks/>
              <a:stCxn id="1306" idx="6"/>
              <a:endCxn id="1300" idx="3"/>
            </p:cNvCxnSpPr>
            <p:nvPr/>
          </p:nvCxnSpPr>
          <p:spPr>
            <a:xfrm flipV="1">
              <a:off x="6387115" y="4372720"/>
              <a:ext cx="869170" cy="10384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C3AB7DA8-A8F9-8161-8D6E-6118E8DADFF9}"/>
                </a:ext>
              </a:extLst>
            </p:cNvPr>
            <p:cNvCxnSpPr>
              <a:cxnSpLocks/>
              <a:stCxn id="1304" idx="7"/>
              <a:endCxn id="1296" idx="2"/>
            </p:cNvCxnSpPr>
            <p:nvPr/>
          </p:nvCxnSpPr>
          <p:spPr>
            <a:xfrm flipV="1">
              <a:off x="6283869" y="2290165"/>
              <a:ext cx="561431" cy="16003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AF89613D-6F24-E853-4263-0C3C3318FAAD}"/>
                </a:ext>
              </a:extLst>
            </p:cNvPr>
            <p:cNvCxnSpPr>
              <a:cxnSpLocks/>
              <a:stCxn id="1312" idx="7"/>
              <a:endCxn id="1304" idx="2"/>
            </p:cNvCxnSpPr>
            <p:nvPr/>
          </p:nvCxnSpPr>
          <p:spPr>
            <a:xfrm flipV="1">
              <a:off x="5678531" y="2604201"/>
              <a:ext cx="233549" cy="3942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7AE35D06-D556-BF78-2897-09A4FA84BF04}"/>
                </a:ext>
              </a:extLst>
            </p:cNvPr>
            <p:cNvCxnSpPr>
              <a:cxnSpLocks/>
              <a:stCxn id="1295" idx="0"/>
            </p:cNvCxnSpPr>
            <p:nvPr/>
          </p:nvCxnSpPr>
          <p:spPr>
            <a:xfrm flipV="1">
              <a:off x="7038975" y="2550390"/>
              <a:ext cx="66181" cy="34740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64A01701-D9D5-D3A6-1966-0ABE4DB4F8A1}"/>
                </a:ext>
              </a:extLst>
            </p:cNvPr>
            <p:cNvCxnSpPr>
              <a:cxnSpLocks/>
              <a:stCxn id="1295" idx="6"/>
              <a:endCxn id="1298" idx="2"/>
            </p:cNvCxnSpPr>
            <p:nvPr/>
          </p:nvCxnSpPr>
          <p:spPr>
            <a:xfrm>
              <a:off x="7302500" y="3161322"/>
              <a:ext cx="1960775" cy="843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D54B0353-B21B-4A3F-3002-5D7E29D8EF99}"/>
                </a:ext>
              </a:extLst>
            </p:cNvPr>
            <p:cNvCxnSpPr>
              <a:cxnSpLocks/>
              <a:stCxn id="1306" idx="0"/>
              <a:endCxn id="1305" idx="4"/>
            </p:cNvCxnSpPr>
            <p:nvPr/>
          </p:nvCxnSpPr>
          <p:spPr>
            <a:xfrm flipH="1" flipV="1">
              <a:off x="6143025" y="3860425"/>
              <a:ext cx="26301" cy="39834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953C7C80-014C-CBFC-DB20-BBE41CA16843}"/>
                </a:ext>
              </a:extLst>
            </p:cNvPr>
            <p:cNvCxnSpPr>
              <a:cxnSpLocks/>
              <a:stCxn id="1300" idx="1"/>
            </p:cNvCxnSpPr>
            <p:nvPr/>
          </p:nvCxnSpPr>
          <p:spPr>
            <a:xfrm flipH="1" flipV="1">
              <a:off x="7064046" y="3432055"/>
              <a:ext cx="192239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E36C60D1-A611-096E-1918-9C6F9D0556B2}"/>
                </a:ext>
              </a:extLst>
            </p:cNvPr>
            <p:cNvCxnSpPr>
              <a:cxnSpLocks/>
              <a:stCxn id="1300" idx="2"/>
              <a:endCxn id="1305" idx="7"/>
            </p:cNvCxnSpPr>
            <p:nvPr/>
          </p:nvCxnSpPr>
          <p:spPr>
            <a:xfrm flipH="1" flipV="1">
              <a:off x="6297025" y="3488636"/>
              <a:ext cx="882075" cy="69774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DE96520F-3721-939E-490F-A47AA615A490}"/>
                </a:ext>
              </a:extLst>
            </p:cNvPr>
            <p:cNvCxnSpPr>
              <a:cxnSpLocks/>
              <a:stCxn id="1306" idx="7"/>
              <a:endCxn id="1295" idx="3"/>
            </p:cNvCxnSpPr>
            <p:nvPr/>
          </p:nvCxnSpPr>
          <p:spPr>
            <a:xfrm flipV="1">
              <a:off x="6323326" y="3347662"/>
              <a:ext cx="529309" cy="9749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1FBA7530-B9F3-2E69-E4E5-8504C686E4F0}"/>
              </a:ext>
            </a:extLst>
          </p:cNvPr>
          <p:cNvGrpSpPr/>
          <p:nvPr/>
        </p:nvGrpSpPr>
        <p:grpSpPr>
          <a:xfrm>
            <a:off x="6317211" y="4198870"/>
            <a:ext cx="3255577" cy="1728566"/>
            <a:chOff x="5387785" y="1785404"/>
            <a:chExt cx="5243140" cy="3368486"/>
          </a:xfrm>
          <a:solidFill>
            <a:schemeClr val="tx2">
              <a:lumMod val="50000"/>
            </a:schemeClr>
          </a:solidFill>
        </p:grpSpPr>
        <p:sp>
          <p:nvSpPr>
            <p:cNvPr id="1342" name="Oval 1341">
              <a:extLst>
                <a:ext uri="{FF2B5EF4-FFF2-40B4-BE49-F238E27FC236}">
                  <a16:creationId xmlns:a16="http://schemas.microsoft.com/office/drawing/2014/main" id="{4BA04214-352A-7335-6EA9-B61659D4A16A}"/>
                </a:ext>
              </a:extLst>
            </p:cNvPr>
            <p:cNvSpPr/>
            <p:nvPr/>
          </p:nvSpPr>
          <p:spPr bwMode="auto">
            <a:xfrm>
              <a:off x="6775450" y="2897797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3" name="Oval 1342">
              <a:extLst>
                <a:ext uri="{FF2B5EF4-FFF2-40B4-BE49-F238E27FC236}">
                  <a16:creationId xmlns:a16="http://schemas.microsoft.com/office/drawing/2014/main" id="{CBC88A87-3F95-781D-0343-EB41885792DA}"/>
                </a:ext>
              </a:extLst>
            </p:cNvPr>
            <p:cNvSpPr/>
            <p:nvPr/>
          </p:nvSpPr>
          <p:spPr bwMode="auto">
            <a:xfrm>
              <a:off x="6845300" y="202664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4" name="Oval 1343">
              <a:extLst>
                <a:ext uri="{FF2B5EF4-FFF2-40B4-BE49-F238E27FC236}">
                  <a16:creationId xmlns:a16="http://schemas.microsoft.com/office/drawing/2014/main" id="{1AF79180-796D-4468-D421-FA2C3071F43E}"/>
                </a:ext>
              </a:extLst>
            </p:cNvPr>
            <p:cNvSpPr/>
            <p:nvPr/>
          </p:nvSpPr>
          <p:spPr bwMode="auto">
            <a:xfrm>
              <a:off x="7934925" y="25503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5" name="Oval 1344">
              <a:extLst>
                <a:ext uri="{FF2B5EF4-FFF2-40B4-BE49-F238E27FC236}">
                  <a16:creationId xmlns:a16="http://schemas.microsoft.com/office/drawing/2014/main" id="{9C09D708-58D4-1C98-0B85-17EC0DE94BCB}"/>
                </a:ext>
              </a:extLst>
            </p:cNvPr>
            <p:cNvSpPr/>
            <p:nvPr/>
          </p:nvSpPr>
          <p:spPr bwMode="auto">
            <a:xfrm>
              <a:off x="9263275" y="29821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6" name="Oval 1345">
              <a:extLst>
                <a:ext uri="{FF2B5EF4-FFF2-40B4-BE49-F238E27FC236}">
                  <a16:creationId xmlns:a16="http://schemas.microsoft.com/office/drawing/2014/main" id="{89428E00-E8E6-C93B-E2EE-16421707D5F1}"/>
                </a:ext>
              </a:extLst>
            </p:cNvPr>
            <p:cNvSpPr/>
            <p:nvPr/>
          </p:nvSpPr>
          <p:spPr bwMode="auto">
            <a:xfrm>
              <a:off x="9014250" y="39092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7" name="Oval 1346">
              <a:extLst>
                <a:ext uri="{FF2B5EF4-FFF2-40B4-BE49-F238E27FC236}">
                  <a16:creationId xmlns:a16="http://schemas.microsoft.com/office/drawing/2014/main" id="{CBF6657C-CC6D-E727-EE97-F6870CF1E38D}"/>
                </a:ext>
              </a:extLst>
            </p:cNvPr>
            <p:cNvSpPr/>
            <p:nvPr/>
          </p:nvSpPr>
          <p:spPr bwMode="auto">
            <a:xfrm>
              <a:off x="7179100" y="3922855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8" name="Oval 1347">
              <a:extLst>
                <a:ext uri="{FF2B5EF4-FFF2-40B4-BE49-F238E27FC236}">
                  <a16:creationId xmlns:a16="http://schemas.microsoft.com/office/drawing/2014/main" id="{3BB1EF9B-D139-697B-717A-49A2E83A4DDC}"/>
                </a:ext>
              </a:extLst>
            </p:cNvPr>
            <p:cNvSpPr/>
            <p:nvPr/>
          </p:nvSpPr>
          <p:spPr bwMode="auto">
            <a:xfrm>
              <a:off x="8309400" y="458579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9" name="Oval 1348">
              <a:extLst>
                <a:ext uri="{FF2B5EF4-FFF2-40B4-BE49-F238E27FC236}">
                  <a16:creationId xmlns:a16="http://schemas.microsoft.com/office/drawing/2014/main" id="{320B6922-B2A0-31CB-4D92-787C382AD640}"/>
                </a:ext>
              </a:extLst>
            </p:cNvPr>
            <p:cNvSpPr/>
            <p:nvPr/>
          </p:nvSpPr>
          <p:spPr bwMode="auto">
            <a:xfrm>
              <a:off x="10103875" y="399524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0" name="Oval 1349">
              <a:extLst>
                <a:ext uri="{FF2B5EF4-FFF2-40B4-BE49-F238E27FC236}">
                  <a16:creationId xmlns:a16="http://schemas.microsoft.com/office/drawing/2014/main" id="{F1047FCD-5A32-7DD3-FA64-520D7FFB40A4}"/>
                </a:ext>
              </a:extLst>
            </p:cNvPr>
            <p:cNvSpPr/>
            <p:nvPr/>
          </p:nvSpPr>
          <p:spPr bwMode="auto">
            <a:xfrm>
              <a:off x="8578672" y="1785404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1" name="Oval 1350">
              <a:extLst>
                <a:ext uri="{FF2B5EF4-FFF2-40B4-BE49-F238E27FC236}">
                  <a16:creationId xmlns:a16="http://schemas.microsoft.com/office/drawing/2014/main" id="{A131ADFA-F0B4-DE3B-810A-ACEF0221E380}"/>
                </a:ext>
              </a:extLst>
            </p:cNvPr>
            <p:cNvSpPr/>
            <p:nvPr/>
          </p:nvSpPr>
          <p:spPr bwMode="auto">
            <a:xfrm>
              <a:off x="5912080" y="23864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2" name="Oval 1351">
              <a:extLst>
                <a:ext uri="{FF2B5EF4-FFF2-40B4-BE49-F238E27FC236}">
                  <a16:creationId xmlns:a16="http://schemas.microsoft.com/office/drawing/2014/main" id="{27212C83-4483-1663-5EA7-17D96B85E12E}"/>
                </a:ext>
              </a:extLst>
            </p:cNvPr>
            <p:cNvSpPr/>
            <p:nvPr/>
          </p:nvSpPr>
          <p:spPr bwMode="auto">
            <a:xfrm>
              <a:off x="5925236" y="3424847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3" name="Oval 1352">
              <a:extLst>
                <a:ext uri="{FF2B5EF4-FFF2-40B4-BE49-F238E27FC236}">
                  <a16:creationId xmlns:a16="http://schemas.microsoft.com/office/drawing/2014/main" id="{6448CF5E-C0FD-8614-D420-1A5426FE1CDA}"/>
                </a:ext>
              </a:extLst>
            </p:cNvPr>
            <p:cNvSpPr/>
            <p:nvPr/>
          </p:nvSpPr>
          <p:spPr bwMode="auto">
            <a:xfrm>
              <a:off x="5951537" y="4258773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4" name="Oval 1353">
              <a:extLst>
                <a:ext uri="{FF2B5EF4-FFF2-40B4-BE49-F238E27FC236}">
                  <a16:creationId xmlns:a16="http://schemas.microsoft.com/office/drawing/2014/main" id="{8472F2B5-177A-3009-56DE-7F5C474CAA3B}"/>
                </a:ext>
              </a:extLst>
            </p:cNvPr>
            <p:cNvSpPr/>
            <p:nvPr/>
          </p:nvSpPr>
          <p:spPr bwMode="auto">
            <a:xfrm>
              <a:off x="6961311" y="47183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5" name="Oval 1354">
              <a:extLst>
                <a:ext uri="{FF2B5EF4-FFF2-40B4-BE49-F238E27FC236}">
                  <a16:creationId xmlns:a16="http://schemas.microsoft.com/office/drawing/2014/main" id="{81F76CAC-BDC7-9649-0206-C11E0F366805}"/>
                </a:ext>
              </a:extLst>
            </p:cNvPr>
            <p:cNvSpPr/>
            <p:nvPr/>
          </p:nvSpPr>
          <p:spPr bwMode="auto">
            <a:xfrm>
              <a:off x="6387115" y="189143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6" name="Oval 1355">
              <a:extLst>
                <a:ext uri="{FF2B5EF4-FFF2-40B4-BE49-F238E27FC236}">
                  <a16:creationId xmlns:a16="http://schemas.microsoft.com/office/drawing/2014/main" id="{81B75878-6912-3C04-3FF6-55313CFA66EE}"/>
                </a:ext>
              </a:extLst>
            </p:cNvPr>
            <p:cNvSpPr/>
            <p:nvPr/>
          </p:nvSpPr>
          <p:spPr bwMode="auto">
            <a:xfrm>
              <a:off x="9678565" y="204528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7" name="Oval 1356">
              <a:extLst>
                <a:ext uri="{FF2B5EF4-FFF2-40B4-BE49-F238E27FC236}">
                  <a16:creationId xmlns:a16="http://schemas.microsoft.com/office/drawing/2014/main" id="{5F7343D8-7C0F-9665-A9D7-DC40C62AF90C}"/>
                </a:ext>
              </a:extLst>
            </p:cNvPr>
            <p:cNvSpPr/>
            <p:nvPr/>
          </p:nvSpPr>
          <p:spPr bwMode="auto">
            <a:xfrm>
              <a:off x="10310990" y="281391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8" name="Oval 1357">
              <a:extLst>
                <a:ext uri="{FF2B5EF4-FFF2-40B4-BE49-F238E27FC236}">
                  <a16:creationId xmlns:a16="http://schemas.microsoft.com/office/drawing/2014/main" id="{9DFB0372-B415-AE20-748D-1E13BDA5048B}"/>
                </a:ext>
              </a:extLst>
            </p:cNvPr>
            <p:cNvSpPr/>
            <p:nvPr/>
          </p:nvSpPr>
          <p:spPr bwMode="auto">
            <a:xfrm>
              <a:off x="5387785" y="484932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9" name="Oval 1358">
              <a:extLst>
                <a:ext uri="{FF2B5EF4-FFF2-40B4-BE49-F238E27FC236}">
                  <a16:creationId xmlns:a16="http://schemas.microsoft.com/office/drawing/2014/main" id="{1A5272F2-BEB0-258A-86EB-4F2BC11B3DF3}"/>
                </a:ext>
              </a:extLst>
            </p:cNvPr>
            <p:cNvSpPr/>
            <p:nvPr/>
          </p:nvSpPr>
          <p:spPr bwMode="auto">
            <a:xfrm>
              <a:off x="5487745" y="2965680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888892B4-8593-7226-3948-466CD2BA79EE}"/>
                </a:ext>
              </a:extLst>
            </p:cNvPr>
            <p:cNvCxnSpPr>
              <a:cxnSpLocks/>
              <a:stCxn id="1355" idx="6"/>
              <a:endCxn id="1343" idx="1"/>
            </p:cNvCxnSpPr>
            <p:nvPr/>
          </p:nvCxnSpPr>
          <p:spPr>
            <a:xfrm>
              <a:off x="6610635" y="2003193"/>
              <a:ext cx="311850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2CBC80AC-0716-B931-30E1-7CD90E0997CD}"/>
                </a:ext>
              </a:extLst>
            </p:cNvPr>
            <p:cNvCxnSpPr>
              <a:cxnSpLocks/>
              <a:stCxn id="1343" idx="6"/>
              <a:endCxn id="1344" idx="2"/>
            </p:cNvCxnSpPr>
            <p:nvPr/>
          </p:nvCxnSpPr>
          <p:spPr>
            <a:xfrm>
              <a:off x="7372350" y="2290165"/>
              <a:ext cx="562575" cy="523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94C58E-BF1F-0B16-0D11-5E0753932546}"/>
                </a:ext>
              </a:extLst>
            </p:cNvPr>
            <p:cNvCxnSpPr>
              <a:cxnSpLocks/>
              <a:stCxn id="1350" idx="5"/>
              <a:endCxn id="1345" idx="0"/>
            </p:cNvCxnSpPr>
            <p:nvPr/>
          </p:nvCxnSpPr>
          <p:spPr>
            <a:xfrm>
              <a:off x="8950461" y="2157193"/>
              <a:ext cx="576339" cy="82499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6C52D8CE-E555-E579-2741-B2DBC91C1D5E}"/>
                </a:ext>
              </a:extLst>
            </p:cNvPr>
            <p:cNvCxnSpPr>
              <a:cxnSpLocks/>
              <a:stCxn id="1350" idx="6"/>
              <a:endCxn id="1356" idx="2"/>
            </p:cNvCxnSpPr>
            <p:nvPr/>
          </p:nvCxnSpPr>
          <p:spPr>
            <a:xfrm>
              <a:off x="9014250" y="2003193"/>
              <a:ext cx="664315" cy="15385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FC396284-3A66-063A-D4CC-7EFB3446F424}"/>
                </a:ext>
              </a:extLst>
            </p:cNvPr>
            <p:cNvCxnSpPr>
              <a:cxnSpLocks/>
              <a:stCxn id="1343" idx="7"/>
              <a:endCxn id="1350" idx="2"/>
            </p:cNvCxnSpPr>
            <p:nvPr/>
          </p:nvCxnSpPr>
          <p:spPr>
            <a:xfrm flipV="1">
              <a:off x="7295165" y="2003193"/>
              <a:ext cx="1283507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DB038BE8-7363-FA92-A05D-3E02F231BA32}"/>
                </a:ext>
              </a:extLst>
            </p:cNvPr>
            <p:cNvCxnSpPr>
              <a:cxnSpLocks/>
              <a:stCxn id="1345" idx="7"/>
            </p:cNvCxnSpPr>
            <p:nvPr/>
          </p:nvCxnSpPr>
          <p:spPr>
            <a:xfrm flipV="1">
              <a:off x="9713140" y="2925675"/>
              <a:ext cx="588054" cy="1337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3A1B3B6-92A3-5181-1D66-9530F0022F68}"/>
                </a:ext>
              </a:extLst>
            </p:cNvPr>
            <p:cNvCxnSpPr>
              <a:cxnSpLocks/>
              <a:stCxn id="1345" idx="5"/>
              <a:endCxn id="1349" idx="0"/>
            </p:cNvCxnSpPr>
            <p:nvPr/>
          </p:nvCxnSpPr>
          <p:spPr>
            <a:xfrm>
              <a:off x="9713140" y="3432055"/>
              <a:ext cx="654260" cy="5631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58B99A56-1DB5-D113-E53D-3EC92F978988}"/>
                </a:ext>
              </a:extLst>
            </p:cNvPr>
            <p:cNvCxnSpPr>
              <a:cxnSpLocks/>
              <a:stCxn id="1348" idx="7"/>
              <a:endCxn id="1346" idx="3"/>
            </p:cNvCxnSpPr>
            <p:nvPr/>
          </p:nvCxnSpPr>
          <p:spPr>
            <a:xfrm flipV="1">
              <a:off x="8759265" y="4359155"/>
              <a:ext cx="332170" cy="30382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E460804E-B513-103A-0B85-B7323796D22F}"/>
                </a:ext>
              </a:extLst>
            </p:cNvPr>
            <p:cNvCxnSpPr>
              <a:cxnSpLocks/>
              <a:stCxn id="1346" idx="6"/>
              <a:endCxn id="1349" idx="2"/>
            </p:cNvCxnSpPr>
            <p:nvPr/>
          </p:nvCxnSpPr>
          <p:spPr>
            <a:xfrm>
              <a:off x="9541300" y="4172815"/>
              <a:ext cx="562575" cy="8595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D2273D09-A967-7D4E-AAB7-F35BB2E83525}"/>
                </a:ext>
              </a:extLst>
            </p:cNvPr>
            <p:cNvCxnSpPr>
              <a:cxnSpLocks/>
              <a:stCxn id="1347" idx="5"/>
              <a:endCxn id="1348" idx="1"/>
            </p:cNvCxnSpPr>
            <p:nvPr/>
          </p:nvCxnSpPr>
          <p:spPr>
            <a:xfrm>
              <a:off x="7628965" y="4372720"/>
              <a:ext cx="757620" cy="2902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FD33ED5C-9519-BEE9-F304-5046326C8A12}"/>
                </a:ext>
              </a:extLst>
            </p:cNvPr>
            <p:cNvCxnSpPr>
              <a:cxnSpLocks/>
              <a:stCxn id="1347" idx="4"/>
              <a:endCxn id="1354" idx="7"/>
            </p:cNvCxnSpPr>
            <p:nvPr/>
          </p:nvCxnSpPr>
          <p:spPr>
            <a:xfrm flipH="1">
              <a:off x="7333100" y="4449905"/>
              <a:ext cx="109525" cy="33219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B9E15400-C1BE-A19E-2EBF-C1C97FF242D9}"/>
                </a:ext>
              </a:extLst>
            </p:cNvPr>
            <p:cNvCxnSpPr>
              <a:cxnSpLocks/>
              <a:stCxn id="1353" idx="4"/>
              <a:endCxn id="1354" idx="2"/>
            </p:cNvCxnSpPr>
            <p:nvPr/>
          </p:nvCxnSpPr>
          <p:spPr>
            <a:xfrm>
              <a:off x="6169326" y="4694351"/>
              <a:ext cx="791985" cy="241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AEA37902-13BF-2FB2-207B-68EA158A9A3F}"/>
                </a:ext>
              </a:extLst>
            </p:cNvPr>
            <p:cNvCxnSpPr>
              <a:cxnSpLocks/>
              <a:stCxn id="1353" idx="3"/>
              <a:endCxn id="1358" idx="7"/>
            </p:cNvCxnSpPr>
            <p:nvPr/>
          </p:nvCxnSpPr>
          <p:spPr>
            <a:xfrm flipH="1">
              <a:off x="5578571" y="4630562"/>
              <a:ext cx="436755" cy="25149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550F312E-BDA0-59D7-73FA-7B4CF5310C82}"/>
                </a:ext>
              </a:extLst>
            </p:cNvPr>
            <p:cNvCxnSpPr>
              <a:cxnSpLocks/>
              <a:stCxn id="1344" idx="7"/>
              <a:endCxn id="1350" idx="3"/>
            </p:cNvCxnSpPr>
            <p:nvPr/>
          </p:nvCxnSpPr>
          <p:spPr>
            <a:xfrm flipV="1">
              <a:off x="8384790" y="2157193"/>
              <a:ext cx="257671" cy="47038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18FD5FF9-FDDD-7094-CFD6-25A3ACD1D54B}"/>
                </a:ext>
              </a:extLst>
            </p:cNvPr>
            <p:cNvCxnSpPr>
              <a:cxnSpLocks/>
            </p:cNvCxnSpPr>
            <p:nvPr/>
          </p:nvCxnSpPr>
          <p:spPr>
            <a:xfrm>
              <a:off x="8409382" y="3034168"/>
              <a:ext cx="643169" cy="96108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9DC980C9-82B9-FB79-540B-F9B92B44380E}"/>
                </a:ext>
              </a:extLst>
            </p:cNvPr>
            <p:cNvCxnSpPr>
              <a:cxnSpLocks/>
              <a:stCxn id="1344" idx="3"/>
              <a:endCxn id="1347" idx="0"/>
            </p:cNvCxnSpPr>
            <p:nvPr/>
          </p:nvCxnSpPr>
          <p:spPr>
            <a:xfrm flipH="1">
              <a:off x="7442625" y="3000255"/>
              <a:ext cx="569485" cy="9226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0B24A0B0-B9D5-70E8-572D-D845BA88CCD8}"/>
                </a:ext>
              </a:extLst>
            </p:cNvPr>
            <p:cNvCxnSpPr>
              <a:cxnSpLocks/>
              <a:stCxn id="1345" idx="4"/>
              <a:endCxn id="1346" idx="0"/>
            </p:cNvCxnSpPr>
            <p:nvPr/>
          </p:nvCxnSpPr>
          <p:spPr>
            <a:xfrm flipH="1">
              <a:off x="9277775" y="3509240"/>
              <a:ext cx="249025" cy="4000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A2D5E7DC-5E77-953F-7E7A-AD07006E0CE0}"/>
                </a:ext>
              </a:extLst>
            </p:cNvPr>
            <p:cNvCxnSpPr>
              <a:cxnSpLocks/>
              <a:stCxn id="1347" idx="6"/>
              <a:endCxn id="1346" idx="2"/>
            </p:cNvCxnSpPr>
            <p:nvPr/>
          </p:nvCxnSpPr>
          <p:spPr>
            <a:xfrm flipV="1">
              <a:off x="7706150" y="4172815"/>
              <a:ext cx="1308100" cy="1356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02112C7F-278F-50AF-9A6F-19C812BD1F3D}"/>
                </a:ext>
              </a:extLst>
            </p:cNvPr>
            <p:cNvCxnSpPr>
              <a:cxnSpLocks/>
              <a:stCxn id="1345" idx="3"/>
              <a:endCxn id="1347" idx="7"/>
            </p:cNvCxnSpPr>
            <p:nvPr/>
          </p:nvCxnSpPr>
          <p:spPr>
            <a:xfrm flipH="1">
              <a:off x="7628965" y="3432055"/>
              <a:ext cx="1711495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994321B3-E1D6-67B4-DEB8-BF762FF2ECDD}"/>
                </a:ext>
              </a:extLst>
            </p:cNvPr>
            <p:cNvCxnSpPr>
              <a:cxnSpLocks/>
              <a:stCxn id="1353" idx="6"/>
              <a:endCxn id="1347" idx="3"/>
            </p:cNvCxnSpPr>
            <p:nvPr/>
          </p:nvCxnSpPr>
          <p:spPr>
            <a:xfrm flipV="1">
              <a:off x="6387115" y="4372720"/>
              <a:ext cx="869170" cy="10384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70D280C3-4343-D76F-F365-6507D5AE4DF9}"/>
                </a:ext>
              </a:extLst>
            </p:cNvPr>
            <p:cNvCxnSpPr>
              <a:cxnSpLocks/>
              <a:stCxn id="1351" idx="7"/>
              <a:endCxn id="1343" idx="2"/>
            </p:cNvCxnSpPr>
            <p:nvPr/>
          </p:nvCxnSpPr>
          <p:spPr>
            <a:xfrm flipV="1">
              <a:off x="6283869" y="2290165"/>
              <a:ext cx="561431" cy="16003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A78AD6EB-225C-84B7-23F6-45C4D2D3386E}"/>
                </a:ext>
              </a:extLst>
            </p:cNvPr>
            <p:cNvCxnSpPr>
              <a:cxnSpLocks/>
              <a:stCxn id="1359" idx="7"/>
              <a:endCxn id="1351" idx="2"/>
            </p:cNvCxnSpPr>
            <p:nvPr/>
          </p:nvCxnSpPr>
          <p:spPr>
            <a:xfrm flipV="1">
              <a:off x="5678531" y="2604201"/>
              <a:ext cx="233549" cy="3942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D992AF03-045C-3C87-8584-213A3A9223C3}"/>
                </a:ext>
              </a:extLst>
            </p:cNvPr>
            <p:cNvCxnSpPr>
              <a:cxnSpLocks/>
              <a:stCxn id="1342" idx="0"/>
            </p:cNvCxnSpPr>
            <p:nvPr/>
          </p:nvCxnSpPr>
          <p:spPr>
            <a:xfrm flipV="1">
              <a:off x="7038975" y="2550390"/>
              <a:ext cx="66181" cy="34740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346A8FF4-C286-2569-D6AD-8467CBC834A2}"/>
                </a:ext>
              </a:extLst>
            </p:cNvPr>
            <p:cNvCxnSpPr>
              <a:cxnSpLocks/>
              <a:stCxn id="1342" idx="6"/>
              <a:endCxn id="1345" idx="2"/>
            </p:cNvCxnSpPr>
            <p:nvPr/>
          </p:nvCxnSpPr>
          <p:spPr>
            <a:xfrm>
              <a:off x="7302500" y="3161322"/>
              <a:ext cx="1960775" cy="843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89C3B74C-37F9-F736-4F50-2BEF845C8899}"/>
                </a:ext>
              </a:extLst>
            </p:cNvPr>
            <p:cNvCxnSpPr>
              <a:cxnSpLocks/>
              <a:stCxn id="1353" idx="0"/>
              <a:endCxn id="1352" idx="4"/>
            </p:cNvCxnSpPr>
            <p:nvPr/>
          </p:nvCxnSpPr>
          <p:spPr>
            <a:xfrm flipH="1" flipV="1">
              <a:off x="6143025" y="3860425"/>
              <a:ext cx="26301" cy="39834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BE35501E-9F6B-5EB1-216A-BA075C136805}"/>
                </a:ext>
              </a:extLst>
            </p:cNvPr>
            <p:cNvCxnSpPr>
              <a:cxnSpLocks/>
              <a:stCxn id="1347" idx="1"/>
            </p:cNvCxnSpPr>
            <p:nvPr/>
          </p:nvCxnSpPr>
          <p:spPr>
            <a:xfrm flipH="1" flipV="1">
              <a:off x="7064046" y="3432055"/>
              <a:ext cx="192239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5B2BCC89-AED5-4523-1F5B-957A23461AA1}"/>
                </a:ext>
              </a:extLst>
            </p:cNvPr>
            <p:cNvCxnSpPr>
              <a:cxnSpLocks/>
              <a:stCxn id="1347" idx="2"/>
              <a:endCxn id="1352" idx="7"/>
            </p:cNvCxnSpPr>
            <p:nvPr/>
          </p:nvCxnSpPr>
          <p:spPr>
            <a:xfrm flipH="1" flipV="1">
              <a:off x="6297025" y="3488636"/>
              <a:ext cx="882075" cy="69774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4EA5C7F0-7129-0247-24B7-72472C7A8187}"/>
                </a:ext>
              </a:extLst>
            </p:cNvPr>
            <p:cNvCxnSpPr>
              <a:cxnSpLocks/>
              <a:stCxn id="1353" idx="7"/>
              <a:endCxn id="1342" idx="3"/>
            </p:cNvCxnSpPr>
            <p:nvPr/>
          </p:nvCxnSpPr>
          <p:spPr>
            <a:xfrm flipV="1">
              <a:off x="6323326" y="3347662"/>
              <a:ext cx="529309" cy="9749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8" name="Group 1387">
            <a:extLst>
              <a:ext uri="{FF2B5EF4-FFF2-40B4-BE49-F238E27FC236}">
                <a16:creationId xmlns:a16="http://schemas.microsoft.com/office/drawing/2014/main" id="{2FE79B97-5ABA-0D9C-D44B-F18ABED6F54D}"/>
              </a:ext>
            </a:extLst>
          </p:cNvPr>
          <p:cNvGrpSpPr/>
          <p:nvPr/>
        </p:nvGrpSpPr>
        <p:grpSpPr>
          <a:xfrm>
            <a:off x="606889" y="1865010"/>
            <a:ext cx="3255577" cy="1728566"/>
            <a:chOff x="5387785" y="1785404"/>
            <a:chExt cx="5243140" cy="3368486"/>
          </a:xfrm>
          <a:solidFill>
            <a:schemeClr val="accent6"/>
          </a:solidFill>
        </p:grpSpPr>
        <p:sp>
          <p:nvSpPr>
            <p:cNvPr id="1389" name="Oval 1388">
              <a:extLst>
                <a:ext uri="{FF2B5EF4-FFF2-40B4-BE49-F238E27FC236}">
                  <a16:creationId xmlns:a16="http://schemas.microsoft.com/office/drawing/2014/main" id="{9B5B0276-ED45-8B48-B384-24DBC418669B}"/>
                </a:ext>
              </a:extLst>
            </p:cNvPr>
            <p:cNvSpPr/>
            <p:nvPr/>
          </p:nvSpPr>
          <p:spPr bwMode="auto">
            <a:xfrm>
              <a:off x="6775450" y="2897797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0" name="Oval 1389">
              <a:extLst>
                <a:ext uri="{FF2B5EF4-FFF2-40B4-BE49-F238E27FC236}">
                  <a16:creationId xmlns:a16="http://schemas.microsoft.com/office/drawing/2014/main" id="{FC13870C-47D3-6BDE-1490-D9750B4FBE37}"/>
                </a:ext>
              </a:extLst>
            </p:cNvPr>
            <p:cNvSpPr/>
            <p:nvPr/>
          </p:nvSpPr>
          <p:spPr bwMode="auto">
            <a:xfrm>
              <a:off x="6845300" y="202664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1" name="Oval 1390">
              <a:extLst>
                <a:ext uri="{FF2B5EF4-FFF2-40B4-BE49-F238E27FC236}">
                  <a16:creationId xmlns:a16="http://schemas.microsoft.com/office/drawing/2014/main" id="{7B288E93-0E57-4056-AFA5-7261A889C5AE}"/>
                </a:ext>
              </a:extLst>
            </p:cNvPr>
            <p:cNvSpPr/>
            <p:nvPr/>
          </p:nvSpPr>
          <p:spPr bwMode="auto">
            <a:xfrm>
              <a:off x="7934925" y="25503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2" name="Oval 1391">
              <a:extLst>
                <a:ext uri="{FF2B5EF4-FFF2-40B4-BE49-F238E27FC236}">
                  <a16:creationId xmlns:a16="http://schemas.microsoft.com/office/drawing/2014/main" id="{ABEDAFD2-44D4-A8E2-C817-0EAA422C551F}"/>
                </a:ext>
              </a:extLst>
            </p:cNvPr>
            <p:cNvSpPr/>
            <p:nvPr/>
          </p:nvSpPr>
          <p:spPr bwMode="auto">
            <a:xfrm>
              <a:off x="9263275" y="29821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3" name="Oval 1392">
              <a:extLst>
                <a:ext uri="{FF2B5EF4-FFF2-40B4-BE49-F238E27FC236}">
                  <a16:creationId xmlns:a16="http://schemas.microsoft.com/office/drawing/2014/main" id="{11126823-EBDB-B9BE-08DE-FCAFE2CA756C}"/>
                </a:ext>
              </a:extLst>
            </p:cNvPr>
            <p:cNvSpPr/>
            <p:nvPr/>
          </p:nvSpPr>
          <p:spPr bwMode="auto">
            <a:xfrm>
              <a:off x="9014250" y="3909290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4" name="Oval 1393">
              <a:extLst>
                <a:ext uri="{FF2B5EF4-FFF2-40B4-BE49-F238E27FC236}">
                  <a16:creationId xmlns:a16="http://schemas.microsoft.com/office/drawing/2014/main" id="{6F27CC30-628F-9483-5051-3FA9DDBEA572}"/>
                </a:ext>
              </a:extLst>
            </p:cNvPr>
            <p:cNvSpPr/>
            <p:nvPr/>
          </p:nvSpPr>
          <p:spPr bwMode="auto">
            <a:xfrm>
              <a:off x="7179100" y="3922855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5" name="Oval 1394">
              <a:extLst>
                <a:ext uri="{FF2B5EF4-FFF2-40B4-BE49-F238E27FC236}">
                  <a16:creationId xmlns:a16="http://schemas.microsoft.com/office/drawing/2014/main" id="{83B57DA8-C652-A648-BFB2-C6A142CC4B43}"/>
                </a:ext>
              </a:extLst>
            </p:cNvPr>
            <p:cNvSpPr/>
            <p:nvPr/>
          </p:nvSpPr>
          <p:spPr bwMode="auto">
            <a:xfrm>
              <a:off x="8309400" y="458579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6" name="Oval 1395">
              <a:extLst>
                <a:ext uri="{FF2B5EF4-FFF2-40B4-BE49-F238E27FC236}">
                  <a16:creationId xmlns:a16="http://schemas.microsoft.com/office/drawing/2014/main" id="{626D2407-E385-5E9E-0955-03DACE7F04FB}"/>
                </a:ext>
              </a:extLst>
            </p:cNvPr>
            <p:cNvSpPr/>
            <p:nvPr/>
          </p:nvSpPr>
          <p:spPr bwMode="auto">
            <a:xfrm>
              <a:off x="10103875" y="3995248"/>
              <a:ext cx="527050" cy="52705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7" name="Oval 1396">
              <a:extLst>
                <a:ext uri="{FF2B5EF4-FFF2-40B4-BE49-F238E27FC236}">
                  <a16:creationId xmlns:a16="http://schemas.microsoft.com/office/drawing/2014/main" id="{A168595B-B614-2057-15A5-B5C10CADA485}"/>
                </a:ext>
              </a:extLst>
            </p:cNvPr>
            <p:cNvSpPr/>
            <p:nvPr/>
          </p:nvSpPr>
          <p:spPr bwMode="auto">
            <a:xfrm>
              <a:off x="8578672" y="1785404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8" name="Oval 1397">
              <a:extLst>
                <a:ext uri="{FF2B5EF4-FFF2-40B4-BE49-F238E27FC236}">
                  <a16:creationId xmlns:a16="http://schemas.microsoft.com/office/drawing/2014/main" id="{9E7FF9F7-A749-CE7C-3E20-EF13E2F27EF9}"/>
                </a:ext>
              </a:extLst>
            </p:cNvPr>
            <p:cNvSpPr/>
            <p:nvPr/>
          </p:nvSpPr>
          <p:spPr bwMode="auto">
            <a:xfrm>
              <a:off x="5912080" y="23864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9" name="Oval 1398">
              <a:extLst>
                <a:ext uri="{FF2B5EF4-FFF2-40B4-BE49-F238E27FC236}">
                  <a16:creationId xmlns:a16="http://schemas.microsoft.com/office/drawing/2014/main" id="{02ADC5A2-294F-2B9A-AD03-F643AD89C5DE}"/>
                </a:ext>
              </a:extLst>
            </p:cNvPr>
            <p:cNvSpPr/>
            <p:nvPr/>
          </p:nvSpPr>
          <p:spPr bwMode="auto">
            <a:xfrm>
              <a:off x="5925236" y="3424847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0" name="Oval 1399">
              <a:extLst>
                <a:ext uri="{FF2B5EF4-FFF2-40B4-BE49-F238E27FC236}">
                  <a16:creationId xmlns:a16="http://schemas.microsoft.com/office/drawing/2014/main" id="{93DCDE01-6174-9BBC-E8EF-262BF86803E3}"/>
                </a:ext>
              </a:extLst>
            </p:cNvPr>
            <p:cNvSpPr/>
            <p:nvPr/>
          </p:nvSpPr>
          <p:spPr bwMode="auto">
            <a:xfrm>
              <a:off x="5951537" y="4258773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1" name="Oval 1400">
              <a:extLst>
                <a:ext uri="{FF2B5EF4-FFF2-40B4-BE49-F238E27FC236}">
                  <a16:creationId xmlns:a16="http://schemas.microsoft.com/office/drawing/2014/main" id="{0061FFDF-8886-729C-3E67-961533D25CF4}"/>
                </a:ext>
              </a:extLst>
            </p:cNvPr>
            <p:cNvSpPr/>
            <p:nvPr/>
          </p:nvSpPr>
          <p:spPr bwMode="auto">
            <a:xfrm>
              <a:off x="6961311" y="4718312"/>
              <a:ext cx="435578" cy="435578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2" name="Oval 1401">
              <a:extLst>
                <a:ext uri="{FF2B5EF4-FFF2-40B4-BE49-F238E27FC236}">
                  <a16:creationId xmlns:a16="http://schemas.microsoft.com/office/drawing/2014/main" id="{6C632FC3-4690-6F7B-BBD9-C56027B8ACF3}"/>
                </a:ext>
              </a:extLst>
            </p:cNvPr>
            <p:cNvSpPr/>
            <p:nvPr/>
          </p:nvSpPr>
          <p:spPr bwMode="auto">
            <a:xfrm>
              <a:off x="6387115" y="189143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3" name="Oval 1402">
              <a:extLst>
                <a:ext uri="{FF2B5EF4-FFF2-40B4-BE49-F238E27FC236}">
                  <a16:creationId xmlns:a16="http://schemas.microsoft.com/office/drawing/2014/main" id="{969C0F62-422E-C015-0A54-AE6309326D1F}"/>
                </a:ext>
              </a:extLst>
            </p:cNvPr>
            <p:cNvSpPr/>
            <p:nvPr/>
          </p:nvSpPr>
          <p:spPr bwMode="auto">
            <a:xfrm>
              <a:off x="9678565" y="204528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4" name="Oval 1403">
              <a:extLst>
                <a:ext uri="{FF2B5EF4-FFF2-40B4-BE49-F238E27FC236}">
                  <a16:creationId xmlns:a16="http://schemas.microsoft.com/office/drawing/2014/main" id="{AD612668-F360-E5D1-97C4-701918F8753A}"/>
                </a:ext>
              </a:extLst>
            </p:cNvPr>
            <p:cNvSpPr/>
            <p:nvPr/>
          </p:nvSpPr>
          <p:spPr bwMode="auto">
            <a:xfrm>
              <a:off x="10310990" y="2813915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5" name="Oval 1404">
              <a:extLst>
                <a:ext uri="{FF2B5EF4-FFF2-40B4-BE49-F238E27FC236}">
                  <a16:creationId xmlns:a16="http://schemas.microsoft.com/office/drawing/2014/main" id="{F8DAD85E-4BD9-9D85-AAD5-CDEE6DE3C8F0}"/>
                </a:ext>
              </a:extLst>
            </p:cNvPr>
            <p:cNvSpPr/>
            <p:nvPr/>
          </p:nvSpPr>
          <p:spPr bwMode="auto">
            <a:xfrm>
              <a:off x="5387785" y="4849323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6" name="Oval 1405">
              <a:extLst>
                <a:ext uri="{FF2B5EF4-FFF2-40B4-BE49-F238E27FC236}">
                  <a16:creationId xmlns:a16="http://schemas.microsoft.com/office/drawing/2014/main" id="{E6B0A13F-BF06-2CF2-DC5B-D3C88E883EFE}"/>
                </a:ext>
              </a:extLst>
            </p:cNvPr>
            <p:cNvSpPr/>
            <p:nvPr/>
          </p:nvSpPr>
          <p:spPr bwMode="auto">
            <a:xfrm>
              <a:off x="5487745" y="2965680"/>
              <a:ext cx="223520" cy="22352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2AC0B362-61C2-B633-49E9-7EF480BA04BF}"/>
                </a:ext>
              </a:extLst>
            </p:cNvPr>
            <p:cNvCxnSpPr>
              <a:cxnSpLocks/>
              <a:stCxn id="1402" idx="6"/>
              <a:endCxn id="1390" idx="1"/>
            </p:cNvCxnSpPr>
            <p:nvPr/>
          </p:nvCxnSpPr>
          <p:spPr>
            <a:xfrm>
              <a:off x="6610635" y="2003193"/>
              <a:ext cx="311850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6EE469A-1A28-6F84-019F-9C1402286924}"/>
                </a:ext>
              </a:extLst>
            </p:cNvPr>
            <p:cNvCxnSpPr>
              <a:cxnSpLocks/>
              <a:stCxn id="1390" idx="6"/>
              <a:endCxn id="1391" idx="2"/>
            </p:cNvCxnSpPr>
            <p:nvPr/>
          </p:nvCxnSpPr>
          <p:spPr>
            <a:xfrm>
              <a:off x="7372350" y="2290165"/>
              <a:ext cx="562575" cy="523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DFBD89E1-EAC1-C4A2-CC60-275007386A55}"/>
                </a:ext>
              </a:extLst>
            </p:cNvPr>
            <p:cNvCxnSpPr>
              <a:cxnSpLocks/>
              <a:stCxn id="1397" idx="5"/>
              <a:endCxn id="1392" idx="0"/>
            </p:cNvCxnSpPr>
            <p:nvPr/>
          </p:nvCxnSpPr>
          <p:spPr>
            <a:xfrm>
              <a:off x="8950461" y="2157193"/>
              <a:ext cx="576339" cy="82499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3C73A437-6389-9124-9D9A-0EED6408B053}"/>
                </a:ext>
              </a:extLst>
            </p:cNvPr>
            <p:cNvCxnSpPr>
              <a:cxnSpLocks/>
              <a:stCxn id="1397" idx="6"/>
              <a:endCxn id="1403" idx="2"/>
            </p:cNvCxnSpPr>
            <p:nvPr/>
          </p:nvCxnSpPr>
          <p:spPr>
            <a:xfrm>
              <a:off x="9014250" y="2003193"/>
              <a:ext cx="664315" cy="15385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7951D22E-FCA7-8C5C-4FEB-B6D227C46130}"/>
                </a:ext>
              </a:extLst>
            </p:cNvPr>
            <p:cNvCxnSpPr>
              <a:cxnSpLocks/>
              <a:stCxn id="1390" idx="7"/>
              <a:endCxn id="1397" idx="2"/>
            </p:cNvCxnSpPr>
            <p:nvPr/>
          </p:nvCxnSpPr>
          <p:spPr>
            <a:xfrm flipV="1">
              <a:off x="7295165" y="2003193"/>
              <a:ext cx="1283507" cy="10063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C092CA7D-FE9A-0544-8C00-6FED479F7F06}"/>
                </a:ext>
              </a:extLst>
            </p:cNvPr>
            <p:cNvCxnSpPr>
              <a:cxnSpLocks/>
              <a:stCxn id="1392" idx="7"/>
            </p:cNvCxnSpPr>
            <p:nvPr/>
          </p:nvCxnSpPr>
          <p:spPr>
            <a:xfrm flipV="1">
              <a:off x="9713140" y="2925675"/>
              <a:ext cx="588054" cy="1337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B7398FF5-DC9A-5FD9-A661-F7749A37D510}"/>
                </a:ext>
              </a:extLst>
            </p:cNvPr>
            <p:cNvCxnSpPr>
              <a:cxnSpLocks/>
              <a:stCxn id="1392" idx="5"/>
              <a:endCxn id="1396" idx="0"/>
            </p:cNvCxnSpPr>
            <p:nvPr/>
          </p:nvCxnSpPr>
          <p:spPr>
            <a:xfrm>
              <a:off x="9713140" y="3432055"/>
              <a:ext cx="654260" cy="5631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89A4B1F5-5089-CFCB-4988-C64E6C356F68}"/>
                </a:ext>
              </a:extLst>
            </p:cNvPr>
            <p:cNvCxnSpPr>
              <a:cxnSpLocks/>
              <a:stCxn id="1395" idx="7"/>
              <a:endCxn id="1393" idx="3"/>
            </p:cNvCxnSpPr>
            <p:nvPr/>
          </p:nvCxnSpPr>
          <p:spPr>
            <a:xfrm flipV="1">
              <a:off x="8759265" y="4359155"/>
              <a:ext cx="332170" cy="30382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EB450169-D7CC-1A90-93A1-1C0D2B7414D8}"/>
                </a:ext>
              </a:extLst>
            </p:cNvPr>
            <p:cNvCxnSpPr>
              <a:cxnSpLocks/>
              <a:stCxn id="1393" idx="6"/>
              <a:endCxn id="1396" idx="2"/>
            </p:cNvCxnSpPr>
            <p:nvPr/>
          </p:nvCxnSpPr>
          <p:spPr>
            <a:xfrm>
              <a:off x="9541300" y="4172815"/>
              <a:ext cx="562575" cy="8595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4BB45B53-B970-DB82-541B-17EADF0C22A7}"/>
                </a:ext>
              </a:extLst>
            </p:cNvPr>
            <p:cNvCxnSpPr>
              <a:cxnSpLocks/>
              <a:stCxn id="1394" idx="5"/>
              <a:endCxn id="1395" idx="1"/>
            </p:cNvCxnSpPr>
            <p:nvPr/>
          </p:nvCxnSpPr>
          <p:spPr>
            <a:xfrm>
              <a:off x="7628965" y="4372720"/>
              <a:ext cx="757620" cy="2902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C0D89820-B60D-20D4-B393-C2219E4B6D5E}"/>
                </a:ext>
              </a:extLst>
            </p:cNvPr>
            <p:cNvCxnSpPr>
              <a:cxnSpLocks/>
              <a:stCxn id="1394" idx="4"/>
              <a:endCxn id="1401" idx="7"/>
            </p:cNvCxnSpPr>
            <p:nvPr/>
          </p:nvCxnSpPr>
          <p:spPr>
            <a:xfrm flipH="1">
              <a:off x="7333100" y="4449905"/>
              <a:ext cx="109525" cy="33219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22277148-0DCD-6EEE-646D-59D119BAA163}"/>
                </a:ext>
              </a:extLst>
            </p:cNvPr>
            <p:cNvCxnSpPr>
              <a:cxnSpLocks/>
              <a:stCxn id="1400" idx="4"/>
              <a:endCxn id="1401" idx="2"/>
            </p:cNvCxnSpPr>
            <p:nvPr/>
          </p:nvCxnSpPr>
          <p:spPr>
            <a:xfrm>
              <a:off x="6169326" y="4694351"/>
              <a:ext cx="791985" cy="2417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22A81EE0-DCB3-A7D4-BB0B-1CE50B20B749}"/>
                </a:ext>
              </a:extLst>
            </p:cNvPr>
            <p:cNvCxnSpPr>
              <a:cxnSpLocks/>
              <a:stCxn id="1400" idx="3"/>
              <a:endCxn id="1405" idx="7"/>
            </p:cNvCxnSpPr>
            <p:nvPr/>
          </p:nvCxnSpPr>
          <p:spPr>
            <a:xfrm flipH="1">
              <a:off x="5578571" y="4630562"/>
              <a:ext cx="436755" cy="25149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2881150F-6930-798E-C4D3-91D981914087}"/>
                </a:ext>
              </a:extLst>
            </p:cNvPr>
            <p:cNvCxnSpPr>
              <a:cxnSpLocks/>
              <a:stCxn id="1391" idx="7"/>
              <a:endCxn id="1397" idx="3"/>
            </p:cNvCxnSpPr>
            <p:nvPr/>
          </p:nvCxnSpPr>
          <p:spPr>
            <a:xfrm flipV="1">
              <a:off x="8384790" y="2157193"/>
              <a:ext cx="257671" cy="47038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27C8DA02-D2CF-479A-355D-4F18320327A0}"/>
                </a:ext>
              </a:extLst>
            </p:cNvPr>
            <p:cNvCxnSpPr>
              <a:cxnSpLocks/>
            </p:cNvCxnSpPr>
            <p:nvPr/>
          </p:nvCxnSpPr>
          <p:spPr>
            <a:xfrm>
              <a:off x="8409382" y="3034168"/>
              <a:ext cx="643169" cy="96108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42975DCB-3E87-5232-68FC-4638770C3F36}"/>
                </a:ext>
              </a:extLst>
            </p:cNvPr>
            <p:cNvCxnSpPr>
              <a:cxnSpLocks/>
              <a:stCxn id="1391" idx="3"/>
              <a:endCxn id="1394" idx="0"/>
            </p:cNvCxnSpPr>
            <p:nvPr/>
          </p:nvCxnSpPr>
          <p:spPr>
            <a:xfrm flipH="1">
              <a:off x="7442625" y="3000255"/>
              <a:ext cx="569485" cy="9226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B40986D8-B68C-A201-4708-FE4F827A23EC}"/>
                </a:ext>
              </a:extLst>
            </p:cNvPr>
            <p:cNvCxnSpPr>
              <a:cxnSpLocks/>
              <a:stCxn id="1392" idx="4"/>
              <a:endCxn id="1393" idx="0"/>
            </p:cNvCxnSpPr>
            <p:nvPr/>
          </p:nvCxnSpPr>
          <p:spPr>
            <a:xfrm flipH="1">
              <a:off x="9277775" y="3509240"/>
              <a:ext cx="249025" cy="40005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369CC333-C736-6076-8D3D-3E7B407BE251}"/>
                </a:ext>
              </a:extLst>
            </p:cNvPr>
            <p:cNvCxnSpPr>
              <a:cxnSpLocks/>
              <a:stCxn id="1394" idx="6"/>
              <a:endCxn id="1393" idx="2"/>
            </p:cNvCxnSpPr>
            <p:nvPr/>
          </p:nvCxnSpPr>
          <p:spPr>
            <a:xfrm flipV="1">
              <a:off x="7706150" y="4172815"/>
              <a:ext cx="1308100" cy="1356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27588B43-853A-7CC3-F776-0A2A49E69363}"/>
                </a:ext>
              </a:extLst>
            </p:cNvPr>
            <p:cNvCxnSpPr>
              <a:cxnSpLocks/>
              <a:stCxn id="1392" idx="3"/>
              <a:endCxn id="1394" idx="7"/>
            </p:cNvCxnSpPr>
            <p:nvPr/>
          </p:nvCxnSpPr>
          <p:spPr>
            <a:xfrm flipH="1">
              <a:off x="7628965" y="3432055"/>
              <a:ext cx="1711495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7BDBDCDB-5D7E-0A1F-0223-54EE00540941}"/>
                </a:ext>
              </a:extLst>
            </p:cNvPr>
            <p:cNvCxnSpPr>
              <a:cxnSpLocks/>
              <a:stCxn id="1400" idx="6"/>
              <a:endCxn id="1394" idx="3"/>
            </p:cNvCxnSpPr>
            <p:nvPr/>
          </p:nvCxnSpPr>
          <p:spPr>
            <a:xfrm flipV="1">
              <a:off x="6387115" y="4372720"/>
              <a:ext cx="869170" cy="10384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7510B64C-5CF1-0ADA-97CC-FB48D6DE66A8}"/>
                </a:ext>
              </a:extLst>
            </p:cNvPr>
            <p:cNvCxnSpPr>
              <a:cxnSpLocks/>
              <a:stCxn id="1398" idx="7"/>
              <a:endCxn id="1390" idx="2"/>
            </p:cNvCxnSpPr>
            <p:nvPr/>
          </p:nvCxnSpPr>
          <p:spPr>
            <a:xfrm flipV="1">
              <a:off x="6283869" y="2290165"/>
              <a:ext cx="561431" cy="160036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47899D39-1A61-61DA-B3FE-4E88847FB515}"/>
                </a:ext>
              </a:extLst>
            </p:cNvPr>
            <p:cNvCxnSpPr>
              <a:cxnSpLocks/>
              <a:stCxn id="1406" idx="7"/>
              <a:endCxn id="1398" idx="2"/>
            </p:cNvCxnSpPr>
            <p:nvPr/>
          </p:nvCxnSpPr>
          <p:spPr>
            <a:xfrm flipV="1">
              <a:off x="5678531" y="2604201"/>
              <a:ext cx="233549" cy="3942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9726E240-1223-6DE9-03A9-A927D6494AAC}"/>
                </a:ext>
              </a:extLst>
            </p:cNvPr>
            <p:cNvCxnSpPr>
              <a:cxnSpLocks/>
              <a:stCxn id="1389" idx="0"/>
            </p:cNvCxnSpPr>
            <p:nvPr/>
          </p:nvCxnSpPr>
          <p:spPr>
            <a:xfrm flipV="1">
              <a:off x="7038975" y="2550390"/>
              <a:ext cx="66181" cy="347407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B6E6E9FB-840C-024B-7742-F43493E2B33D}"/>
                </a:ext>
              </a:extLst>
            </p:cNvPr>
            <p:cNvCxnSpPr>
              <a:cxnSpLocks/>
              <a:stCxn id="1389" idx="6"/>
              <a:endCxn id="1392" idx="2"/>
            </p:cNvCxnSpPr>
            <p:nvPr/>
          </p:nvCxnSpPr>
          <p:spPr>
            <a:xfrm>
              <a:off x="7302500" y="3161322"/>
              <a:ext cx="1960775" cy="8439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418974F3-DA5B-42F6-B520-2C5D7D58ED23}"/>
                </a:ext>
              </a:extLst>
            </p:cNvPr>
            <p:cNvCxnSpPr>
              <a:cxnSpLocks/>
              <a:stCxn id="1400" idx="0"/>
              <a:endCxn id="1399" idx="4"/>
            </p:cNvCxnSpPr>
            <p:nvPr/>
          </p:nvCxnSpPr>
          <p:spPr>
            <a:xfrm flipH="1" flipV="1">
              <a:off x="6143025" y="3860425"/>
              <a:ext cx="26301" cy="39834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31164E1E-CBE0-8470-3432-07211A82F47A}"/>
                </a:ext>
              </a:extLst>
            </p:cNvPr>
            <p:cNvCxnSpPr>
              <a:cxnSpLocks/>
              <a:stCxn id="1394" idx="1"/>
            </p:cNvCxnSpPr>
            <p:nvPr/>
          </p:nvCxnSpPr>
          <p:spPr>
            <a:xfrm flipH="1" flipV="1">
              <a:off x="7064046" y="3432055"/>
              <a:ext cx="192239" cy="567985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0DAB9AE5-A357-50DC-BD79-77A9199A3E37}"/>
                </a:ext>
              </a:extLst>
            </p:cNvPr>
            <p:cNvCxnSpPr>
              <a:cxnSpLocks/>
              <a:stCxn id="1394" idx="2"/>
              <a:endCxn id="1399" idx="7"/>
            </p:cNvCxnSpPr>
            <p:nvPr/>
          </p:nvCxnSpPr>
          <p:spPr>
            <a:xfrm flipH="1" flipV="1">
              <a:off x="6297025" y="3488636"/>
              <a:ext cx="882075" cy="697744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9299E2A2-6BB8-3651-F005-D32316289FB7}"/>
                </a:ext>
              </a:extLst>
            </p:cNvPr>
            <p:cNvCxnSpPr>
              <a:cxnSpLocks/>
              <a:stCxn id="1400" idx="7"/>
              <a:endCxn id="1389" idx="3"/>
            </p:cNvCxnSpPr>
            <p:nvPr/>
          </p:nvCxnSpPr>
          <p:spPr>
            <a:xfrm flipV="1">
              <a:off x="6323326" y="3347662"/>
              <a:ext cx="529309" cy="97490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5" name="Arc 1434">
            <a:extLst>
              <a:ext uri="{FF2B5EF4-FFF2-40B4-BE49-F238E27FC236}">
                <a16:creationId xmlns:a16="http://schemas.microsoft.com/office/drawing/2014/main" id="{5EBF877E-1D0C-B0FF-E337-61BE2EEACBCC}"/>
              </a:ext>
            </a:extLst>
          </p:cNvPr>
          <p:cNvSpPr/>
          <p:nvPr/>
        </p:nvSpPr>
        <p:spPr>
          <a:xfrm rot="18949321">
            <a:off x="2956356" y="1508112"/>
            <a:ext cx="2728575" cy="2960305"/>
          </a:xfrm>
          <a:prstGeom prst="arc">
            <a:avLst>
              <a:gd name="adj1" fmla="val 16200000"/>
              <a:gd name="adj2" fmla="val 20422208"/>
            </a:avLst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0" name="Arc 1439">
            <a:extLst>
              <a:ext uri="{FF2B5EF4-FFF2-40B4-BE49-F238E27FC236}">
                <a16:creationId xmlns:a16="http://schemas.microsoft.com/office/drawing/2014/main" id="{C333D230-D663-B4DF-74C3-C4263D9DACA2}"/>
              </a:ext>
            </a:extLst>
          </p:cNvPr>
          <p:cNvSpPr/>
          <p:nvPr/>
        </p:nvSpPr>
        <p:spPr>
          <a:xfrm rot="18949321">
            <a:off x="7160418" y="1288511"/>
            <a:ext cx="2728575" cy="2960305"/>
          </a:xfrm>
          <a:prstGeom prst="arc">
            <a:avLst>
              <a:gd name="adj1" fmla="val 16200000"/>
              <a:gd name="adj2" fmla="val 20422208"/>
            </a:avLst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3" name="Arc 1442">
            <a:extLst>
              <a:ext uri="{FF2B5EF4-FFF2-40B4-BE49-F238E27FC236}">
                <a16:creationId xmlns:a16="http://schemas.microsoft.com/office/drawing/2014/main" id="{567A65A1-CDFA-F225-4E70-006C5ECE6E47}"/>
              </a:ext>
            </a:extLst>
          </p:cNvPr>
          <p:cNvSpPr/>
          <p:nvPr/>
        </p:nvSpPr>
        <p:spPr>
          <a:xfrm rot="18949321">
            <a:off x="4441603" y="4259106"/>
            <a:ext cx="2728575" cy="2960305"/>
          </a:xfrm>
          <a:prstGeom prst="arc">
            <a:avLst>
              <a:gd name="adj1" fmla="val 16200000"/>
              <a:gd name="adj2" fmla="val 20422208"/>
            </a:avLst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4" name="Arc 1443">
            <a:extLst>
              <a:ext uri="{FF2B5EF4-FFF2-40B4-BE49-F238E27FC236}">
                <a16:creationId xmlns:a16="http://schemas.microsoft.com/office/drawing/2014/main" id="{957FA63F-A8A6-B576-CD4D-05D4008954D1}"/>
              </a:ext>
            </a:extLst>
          </p:cNvPr>
          <p:cNvSpPr/>
          <p:nvPr/>
        </p:nvSpPr>
        <p:spPr>
          <a:xfrm rot="15929543">
            <a:off x="3928402" y="2606614"/>
            <a:ext cx="2728575" cy="2960305"/>
          </a:xfrm>
          <a:prstGeom prst="arc">
            <a:avLst>
              <a:gd name="adj1" fmla="val 16200000"/>
              <a:gd name="adj2" fmla="val 20422208"/>
            </a:avLst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5" name="Arc 1444">
            <a:extLst>
              <a:ext uri="{FF2B5EF4-FFF2-40B4-BE49-F238E27FC236}">
                <a16:creationId xmlns:a16="http://schemas.microsoft.com/office/drawing/2014/main" id="{B07F0F5E-7BEA-7FC7-951A-5F7896E85180}"/>
              </a:ext>
            </a:extLst>
          </p:cNvPr>
          <p:cNvSpPr/>
          <p:nvPr/>
        </p:nvSpPr>
        <p:spPr>
          <a:xfrm rot="2460202">
            <a:off x="5526935" y="2227858"/>
            <a:ext cx="2728575" cy="2960305"/>
          </a:xfrm>
          <a:prstGeom prst="arc">
            <a:avLst>
              <a:gd name="adj1" fmla="val 16200000"/>
              <a:gd name="adj2" fmla="val 20422208"/>
            </a:avLst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056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EABC3C-D329-87F0-73EF-4C21778D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0" y="2813447"/>
            <a:ext cx="8073575" cy="1231106"/>
          </a:xfrm>
        </p:spPr>
        <p:txBody>
          <a:bodyPr/>
          <a:lstStyle/>
          <a:p>
            <a:r>
              <a:rPr lang="en-US" dirty="0"/>
              <a:t>Collaborating through the Graph</a:t>
            </a:r>
          </a:p>
        </p:txBody>
      </p:sp>
    </p:spTree>
    <p:extLst>
      <p:ext uri="{BB962C8B-B14F-4D97-AF65-F5344CB8AC3E}">
        <p14:creationId xmlns:p14="http://schemas.microsoft.com/office/powerpoint/2010/main" val="171685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E8C7AA-C687-D5BF-98E6-C94DEEB0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05878"/>
            <a:ext cx="8193024" cy="861774"/>
          </a:xfrm>
        </p:spPr>
        <p:txBody>
          <a:bodyPr/>
          <a:lstStyle/>
          <a:p>
            <a:r>
              <a:rPr lang="en-US" sz="3200" dirty="0"/>
              <a:t>Collaboration across disciplines</a:t>
            </a:r>
            <a:br>
              <a:rPr lang="en-US" sz="3200" dirty="0"/>
            </a:br>
            <a:r>
              <a:rPr lang="en-US" sz="2400" dirty="0">
                <a:gradFill>
                  <a:gsLst>
                    <a:gs pos="8300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Segoe UI Semibold"/>
              </a:rPr>
              <a:t>Provide context, Prioritize effort, Automate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DFE56-2CF7-399A-0CC8-5CF423B4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02" y="1276255"/>
            <a:ext cx="5475868" cy="5475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6D6E7-D1F6-8425-C9F3-637615E549A2}"/>
              </a:ext>
            </a:extLst>
          </p:cNvPr>
          <p:cNvSpPr txBox="1"/>
          <p:nvPr/>
        </p:nvSpPr>
        <p:spPr>
          <a:xfrm>
            <a:off x="7498080" y="6198125"/>
            <a:ext cx="1443790" cy="553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ysClr val="windowText" lastClr="000000"/>
                </a:solidFill>
              </a:rPr>
              <a:t>@aprilwright</a:t>
            </a:r>
          </a:p>
          <a:p>
            <a:pPr algn="l"/>
            <a:r>
              <a:rPr lang="en-US" sz="1800" dirty="0">
                <a:solidFill>
                  <a:sysClr val="windowText" lastClr="000000"/>
                </a:solidFill>
              </a:rPr>
              <a:t>@proxyblue</a:t>
            </a:r>
          </a:p>
        </p:txBody>
      </p:sp>
      <p:sp>
        <p:nvSpPr>
          <p:cNvPr id="7" name="Callout: Line with Accent Bar 6">
            <a:extLst>
              <a:ext uri="{FF2B5EF4-FFF2-40B4-BE49-F238E27FC236}">
                <a16:creationId xmlns:a16="http://schemas.microsoft.com/office/drawing/2014/main" id="{A6414588-09B2-A71B-D089-3B1BA5EEC961}"/>
              </a:ext>
            </a:extLst>
          </p:cNvPr>
          <p:cNvSpPr/>
          <p:nvPr/>
        </p:nvSpPr>
        <p:spPr bwMode="auto">
          <a:xfrm>
            <a:off x="9384632" y="4864235"/>
            <a:ext cx="2916454" cy="1164657"/>
          </a:xfrm>
          <a:prstGeom prst="accentCallout1">
            <a:avLst>
              <a:gd name="adj1" fmla="val 18750"/>
              <a:gd name="adj2" fmla="val -8333"/>
              <a:gd name="adj3" fmla="val 3409"/>
              <a:gd name="adj4" fmla="val -52240"/>
            </a:avLst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Model tradecraft in attack paths</a:t>
            </a:r>
          </a:p>
          <a:p>
            <a:pPr marL="342900" indent="-342900" algn="l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Identify gaps and improve modeling</a:t>
            </a:r>
          </a:p>
        </p:txBody>
      </p:sp>
      <p:sp>
        <p:nvSpPr>
          <p:cNvPr id="8" name="Callout: Line with Accent Bar 7">
            <a:extLst>
              <a:ext uri="{FF2B5EF4-FFF2-40B4-BE49-F238E27FC236}">
                <a16:creationId xmlns:a16="http://schemas.microsoft.com/office/drawing/2014/main" id="{CDF556F2-3A34-625A-C6CD-62C8F4AFF7B9}"/>
              </a:ext>
            </a:extLst>
          </p:cNvPr>
          <p:cNvSpPr/>
          <p:nvPr/>
        </p:nvSpPr>
        <p:spPr bwMode="auto">
          <a:xfrm>
            <a:off x="9384632" y="3296242"/>
            <a:ext cx="2916454" cy="1164657"/>
          </a:xfrm>
          <a:prstGeom prst="accentCallout1">
            <a:avLst>
              <a:gd name="adj1" fmla="val 18750"/>
              <a:gd name="adj2" fmla="val -8333"/>
              <a:gd name="adj3" fmla="val 12500"/>
              <a:gd name="adj4" fmla="val -55540"/>
            </a:avLst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Educate on attack graph mindset</a:t>
            </a:r>
          </a:p>
        </p:txBody>
      </p:sp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D6CCB384-8477-6AA0-CE58-0AC04486213E}"/>
              </a:ext>
            </a:extLst>
          </p:cNvPr>
          <p:cNvSpPr/>
          <p:nvPr/>
        </p:nvSpPr>
        <p:spPr bwMode="auto">
          <a:xfrm flipH="1">
            <a:off x="106786" y="1607873"/>
            <a:ext cx="2916454" cy="1164657"/>
          </a:xfrm>
          <a:prstGeom prst="accentCallout1">
            <a:avLst>
              <a:gd name="adj1" fmla="val 18750"/>
              <a:gd name="adj2" fmla="val -8333"/>
              <a:gd name="adj3" fmla="val 129029"/>
              <a:gd name="adj4" fmla="val -48609"/>
            </a:avLst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Drive constant “get green; stay green” improvements</a:t>
            </a:r>
          </a:p>
        </p:txBody>
      </p:sp>
      <p:sp>
        <p:nvSpPr>
          <p:cNvPr id="10" name="Callout: Line with Accent Bar 9">
            <a:extLst>
              <a:ext uri="{FF2B5EF4-FFF2-40B4-BE49-F238E27FC236}">
                <a16:creationId xmlns:a16="http://schemas.microsoft.com/office/drawing/2014/main" id="{A7C440AF-362B-122A-C4E1-ED117C6209D6}"/>
              </a:ext>
            </a:extLst>
          </p:cNvPr>
          <p:cNvSpPr/>
          <p:nvPr/>
        </p:nvSpPr>
        <p:spPr bwMode="auto">
          <a:xfrm flipH="1">
            <a:off x="106786" y="3337767"/>
            <a:ext cx="2916454" cy="1164657"/>
          </a:xfrm>
          <a:prstGeom prst="accentCallout1">
            <a:avLst>
              <a:gd name="adj1" fmla="val 18750"/>
              <a:gd name="adj2" fmla="val -8333"/>
              <a:gd name="adj3" fmla="val 114153"/>
              <a:gd name="adj4" fmla="val -51909"/>
            </a:avLst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Use in IR to scope investigation and remediation</a:t>
            </a:r>
          </a:p>
        </p:txBody>
      </p:sp>
      <p:sp>
        <p:nvSpPr>
          <p:cNvPr id="11" name="Callout: Line with Accent Bar 10">
            <a:extLst>
              <a:ext uri="{FF2B5EF4-FFF2-40B4-BE49-F238E27FC236}">
                <a16:creationId xmlns:a16="http://schemas.microsoft.com/office/drawing/2014/main" id="{E40A642C-8897-5114-E8AD-2F63AF07D1B7}"/>
              </a:ext>
            </a:extLst>
          </p:cNvPr>
          <p:cNvSpPr/>
          <p:nvPr/>
        </p:nvSpPr>
        <p:spPr bwMode="auto">
          <a:xfrm flipH="1">
            <a:off x="106786" y="5033468"/>
            <a:ext cx="2916454" cy="1164657"/>
          </a:xfrm>
          <a:prstGeom prst="accentCallout1">
            <a:avLst>
              <a:gd name="adj1" fmla="val 18750"/>
              <a:gd name="adj2" fmla="val -8333"/>
              <a:gd name="adj3" fmla="val 66219"/>
              <a:gd name="adj4" fmla="val -87223"/>
            </a:avLst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Brainstorm new node and edge traversals and mitigations</a:t>
            </a:r>
          </a:p>
        </p:txBody>
      </p:sp>
      <p:sp>
        <p:nvSpPr>
          <p:cNvPr id="12" name="Callout: Line with Accent Bar 11">
            <a:extLst>
              <a:ext uri="{FF2B5EF4-FFF2-40B4-BE49-F238E27FC236}">
                <a16:creationId xmlns:a16="http://schemas.microsoft.com/office/drawing/2014/main" id="{D195E46A-7499-95F1-B386-58734058AFB9}"/>
              </a:ext>
            </a:extLst>
          </p:cNvPr>
          <p:cNvSpPr/>
          <p:nvPr/>
        </p:nvSpPr>
        <p:spPr bwMode="auto">
          <a:xfrm>
            <a:off x="9384632" y="879377"/>
            <a:ext cx="2916454" cy="1164657"/>
          </a:xfrm>
          <a:prstGeom prst="accentCallout1">
            <a:avLst>
              <a:gd name="adj1" fmla="val 18750"/>
              <a:gd name="adj2" fmla="val -8333"/>
              <a:gd name="adj3" fmla="val 144731"/>
              <a:gd name="adj4" fmla="val -95474"/>
            </a:avLst>
          </a:prstGeom>
          <a:noFill/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Design to minimize and harden edge traversal </a:t>
            </a:r>
          </a:p>
          <a:p>
            <a:pPr marL="342900" indent="-342900" algn="l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Onboard data sources to populate the graph</a:t>
            </a:r>
          </a:p>
        </p:txBody>
      </p:sp>
    </p:spTree>
    <p:extLst>
      <p:ext uri="{BB962C8B-B14F-4D97-AF65-F5344CB8AC3E}">
        <p14:creationId xmlns:p14="http://schemas.microsoft.com/office/powerpoint/2010/main" val="1873432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A678C-F384-DD0D-2C90-3BFF7BBE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03102"/>
            <a:ext cx="11191361" cy="482761"/>
          </a:xfrm>
        </p:spPr>
        <p:txBody>
          <a:bodyPr/>
          <a:lstStyle/>
          <a:p>
            <a:r>
              <a:rPr lang="en-US" dirty="0"/>
              <a:t>Layers in the Graph: Different projections for different use cases</a:t>
            </a:r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5D92D761-D330-8621-DC77-3D3ED167650C}"/>
              </a:ext>
            </a:extLst>
          </p:cNvPr>
          <p:cNvSpPr/>
          <p:nvPr/>
        </p:nvSpPr>
        <p:spPr bwMode="auto">
          <a:xfrm>
            <a:off x="2962672" y="4640248"/>
            <a:ext cx="7652085" cy="774835"/>
          </a:xfrm>
          <a:prstGeom prst="flowChartInputOutput">
            <a:avLst/>
          </a:prstGeom>
          <a:blipFill dpi="0" rotWithShape="1">
            <a:blip r:embed="rId2">
              <a:alphaModFix amt="92000"/>
            </a:blip>
            <a:srcRect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708EA181-D045-626A-F9AD-8DC3436352EE}"/>
              </a:ext>
            </a:extLst>
          </p:cNvPr>
          <p:cNvSpPr/>
          <p:nvPr/>
        </p:nvSpPr>
        <p:spPr bwMode="auto">
          <a:xfrm>
            <a:off x="4629847" y="3791901"/>
            <a:ext cx="4822257" cy="387919"/>
          </a:xfrm>
          <a:prstGeom prst="flowChartInputOutput">
            <a:avLst/>
          </a:prstGeom>
          <a:blipFill>
            <a:blip r:embed="rId3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20C7B152-BDC4-A209-673E-6A0B6CF0356F}"/>
              </a:ext>
            </a:extLst>
          </p:cNvPr>
          <p:cNvSpPr/>
          <p:nvPr/>
        </p:nvSpPr>
        <p:spPr bwMode="auto">
          <a:xfrm>
            <a:off x="5081433" y="2777283"/>
            <a:ext cx="3033562" cy="482567"/>
          </a:xfrm>
          <a:prstGeom prst="flowChartInputOutput">
            <a:avLst/>
          </a:prstGeom>
          <a:blipFill>
            <a:blip r:embed="rId4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0AB6F-2CA4-7C06-7D90-7CC45E20FD36}"/>
              </a:ext>
            </a:extLst>
          </p:cNvPr>
          <p:cNvSpPr txBox="1"/>
          <p:nvPr/>
        </p:nvSpPr>
        <p:spPr>
          <a:xfrm>
            <a:off x="335945" y="4460813"/>
            <a:ext cx="33017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/>
              <a:t>Security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51921-8A31-8F3A-F946-7D565483C2CB}"/>
              </a:ext>
            </a:extLst>
          </p:cNvPr>
          <p:cNvSpPr txBox="1"/>
          <p:nvPr/>
        </p:nvSpPr>
        <p:spPr>
          <a:xfrm>
            <a:off x="1564763" y="3574025"/>
            <a:ext cx="33017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/>
              <a:t>Attack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C7B81-5355-1E1A-D027-AFFD2444A546}"/>
              </a:ext>
            </a:extLst>
          </p:cNvPr>
          <p:cNvSpPr txBox="1"/>
          <p:nvPr/>
        </p:nvSpPr>
        <p:spPr>
          <a:xfrm>
            <a:off x="2232538" y="2546504"/>
            <a:ext cx="33017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/>
              <a:t>Incident Graph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9B4EB2D-F8CA-E552-5BC4-426ACC88E6E2}"/>
              </a:ext>
            </a:extLst>
          </p:cNvPr>
          <p:cNvSpPr/>
          <p:nvPr/>
        </p:nvSpPr>
        <p:spPr bwMode="auto">
          <a:xfrm rot="10800000">
            <a:off x="7176314" y="4157563"/>
            <a:ext cx="1209575" cy="774835"/>
          </a:xfrm>
          <a:prstGeom prst="triangle">
            <a:avLst/>
          </a:prstGeom>
          <a:solidFill>
            <a:schemeClr val="accent1">
              <a:alpha val="31000"/>
            </a:schemeClr>
          </a:solidFill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1453A0E-57E6-0BF7-BD74-E801A6C00DE9}"/>
              </a:ext>
            </a:extLst>
          </p:cNvPr>
          <p:cNvSpPr/>
          <p:nvPr/>
        </p:nvSpPr>
        <p:spPr bwMode="auto">
          <a:xfrm rot="10800000">
            <a:off x="5831400" y="3242353"/>
            <a:ext cx="1209575" cy="774835"/>
          </a:xfrm>
          <a:prstGeom prst="triangle">
            <a:avLst/>
          </a:prstGeom>
          <a:solidFill>
            <a:schemeClr val="accent1">
              <a:alpha val="31000"/>
            </a:schemeClr>
          </a:solidFill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D7130-8926-3CA5-0708-AFAB7BA86759}"/>
              </a:ext>
            </a:extLst>
          </p:cNvPr>
          <p:cNvSpPr txBox="1"/>
          <p:nvPr/>
        </p:nvSpPr>
        <p:spPr>
          <a:xfrm>
            <a:off x="2232538" y="3029453"/>
            <a:ext cx="20361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/>
              <a:t>Actual Paths Observed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AEB03-6E4D-B721-6BFA-B1CE037F7B47}"/>
              </a:ext>
            </a:extLst>
          </p:cNvPr>
          <p:cNvSpPr txBox="1"/>
          <p:nvPr/>
        </p:nvSpPr>
        <p:spPr>
          <a:xfrm>
            <a:off x="1564763" y="4034453"/>
            <a:ext cx="23186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/>
              <a:t>Theoretical Paths Possible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43872-10A5-7905-9C4A-22FD08BC5163}"/>
              </a:ext>
            </a:extLst>
          </p:cNvPr>
          <p:cNvSpPr txBox="1"/>
          <p:nvPr/>
        </p:nvSpPr>
        <p:spPr>
          <a:xfrm>
            <a:off x="394735" y="4966473"/>
            <a:ext cx="28931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/>
              <a:t>Asset Configuration &amp; Topology</a:t>
            </a:r>
          </a:p>
        </p:txBody>
      </p:sp>
      <p:pic>
        <p:nvPicPr>
          <p:cNvPr id="17" name="Picture 16" descr="diagram">
            <a:extLst>
              <a:ext uri="{FF2B5EF4-FFF2-40B4-BE49-F238E27FC236}">
                <a16:creationId xmlns:a16="http://schemas.microsoft.com/office/drawing/2014/main" id="{F4BB8F3B-D6B3-BD1F-CA35-1CC35CDC8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97" t="47817"/>
          <a:stretch/>
        </p:blipFill>
        <p:spPr>
          <a:xfrm>
            <a:off x="8017577" y="2800564"/>
            <a:ext cx="3320163" cy="484492"/>
          </a:xfrm>
          <a:prstGeom prst="parallelogram">
            <a:avLst>
              <a:gd name="adj" fmla="val 1208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4633C0-ADFF-4194-D8E8-73DB749AF241}"/>
              </a:ext>
            </a:extLst>
          </p:cNvPr>
          <p:cNvSpPr txBox="1"/>
          <p:nvPr/>
        </p:nvSpPr>
        <p:spPr>
          <a:xfrm>
            <a:off x="8385889" y="1791293"/>
            <a:ext cx="380611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 err="1"/>
              <a:t>Theat</a:t>
            </a:r>
            <a:r>
              <a:rPr lang="en-US" sz="3600" dirty="0"/>
              <a:t> Intel Graph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E127FF-631B-581D-3C81-F517AE02C7E8}"/>
              </a:ext>
            </a:extLst>
          </p:cNvPr>
          <p:cNvSpPr txBox="1"/>
          <p:nvPr/>
        </p:nvSpPr>
        <p:spPr>
          <a:xfrm>
            <a:off x="8502592" y="2331754"/>
            <a:ext cx="23501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Known Attacker TTP Paths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E01684D-1D52-0B74-21FD-D3B953904641}"/>
              </a:ext>
            </a:extLst>
          </p:cNvPr>
          <p:cNvSpPr/>
          <p:nvPr/>
        </p:nvSpPr>
        <p:spPr bwMode="auto">
          <a:xfrm rot="10800000">
            <a:off x="8126043" y="3244139"/>
            <a:ext cx="1209575" cy="774835"/>
          </a:xfrm>
          <a:prstGeom prst="triangle">
            <a:avLst/>
          </a:prstGeom>
          <a:solidFill>
            <a:schemeClr val="accent1">
              <a:alpha val="31000"/>
            </a:schemeClr>
          </a:solidFill>
          <a:ln>
            <a:solidFill>
              <a:schemeClr val="tx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9682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62D8-D879-C94E-B13B-77A30CBF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/>
              <a:t>Visualizing Remediation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C6ADF08-95B4-4B21-56AB-65A8C0B7218A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137" b="0" i="0" kern="1200" cap="none" spc="-5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endParaRPr lang="en-US" sz="3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701333-0085-D047-35B5-00F5345E3C86}"/>
              </a:ext>
            </a:extLst>
          </p:cNvPr>
          <p:cNvSpPr txBox="1">
            <a:spLocks/>
          </p:cNvSpPr>
          <p:nvPr/>
        </p:nvSpPr>
        <p:spPr>
          <a:xfrm>
            <a:off x="8927964" y="1428668"/>
            <a:ext cx="2550160" cy="3143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C7D42-2BEF-FD86-246C-26B26003118A}"/>
              </a:ext>
            </a:extLst>
          </p:cNvPr>
          <p:cNvSpPr txBox="1"/>
          <p:nvPr/>
        </p:nvSpPr>
        <p:spPr>
          <a:xfrm>
            <a:off x="9132704" y="2104017"/>
            <a:ext cx="2893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Import data and discover new risks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9D4C8-9C15-9FAE-3099-0F08C38D1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" y="1556809"/>
            <a:ext cx="9046925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BC4625-A85B-BC41-BA98-D5383BE9B0EA}"/>
              </a:ext>
            </a:extLst>
          </p:cNvPr>
          <p:cNvSpPr txBox="1"/>
          <p:nvPr/>
        </p:nvSpPr>
        <p:spPr>
          <a:xfrm>
            <a:off x="9124950" y="4395456"/>
            <a:ext cx="2893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Remediate </a:t>
            </a:r>
            <a:r>
              <a:rPr lang="en-US" sz="2400" dirty="0">
                <a:latin typeface="Aptos" panose="020B0004020202020204"/>
              </a:rPr>
              <a:t>over privilege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to reduce risk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3674F-5F3A-B70A-8AAB-A0EED490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64899"/>
            <a:ext cx="9124950" cy="18954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E683DA-2624-A9E2-D906-17691F8F41D5}"/>
              </a:ext>
            </a:extLst>
          </p:cNvPr>
          <p:cNvCxnSpPr>
            <a:cxnSpLocks/>
          </p:cNvCxnSpPr>
          <p:nvPr/>
        </p:nvCxnSpPr>
        <p:spPr>
          <a:xfrm>
            <a:off x="7530039" y="2309176"/>
            <a:ext cx="13510" cy="817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2C3657-8F72-FAC9-98DC-151053492D56}"/>
              </a:ext>
            </a:extLst>
          </p:cNvPr>
          <p:cNvCxnSpPr>
            <a:cxnSpLocks/>
          </p:cNvCxnSpPr>
          <p:nvPr/>
        </p:nvCxnSpPr>
        <p:spPr>
          <a:xfrm flipH="1">
            <a:off x="6628671" y="4708456"/>
            <a:ext cx="336291" cy="577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83BF68-71A3-1907-F14F-DD35FFAEB97C}"/>
              </a:ext>
            </a:extLst>
          </p:cNvPr>
          <p:cNvSpPr txBox="1"/>
          <p:nvPr/>
        </p:nvSpPr>
        <p:spPr>
          <a:xfrm>
            <a:off x="6883844" y="4467002"/>
            <a:ext cx="2036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Ongoing remediation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07E4B-C6AF-9439-1615-102C80152940}"/>
              </a:ext>
            </a:extLst>
          </p:cNvPr>
          <p:cNvSpPr txBox="1"/>
          <p:nvPr/>
        </p:nvSpPr>
        <p:spPr>
          <a:xfrm>
            <a:off x="7335467" y="2040216"/>
            <a:ext cx="1754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All risk eliminated</a:t>
            </a:r>
          </a:p>
        </p:txBody>
      </p:sp>
    </p:spTree>
    <p:extLst>
      <p:ext uri="{BB962C8B-B14F-4D97-AF65-F5344CB8AC3E}">
        <p14:creationId xmlns:p14="http://schemas.microsoft.com/office/powerpoint/2010/main" val="3787182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EABC3C-D329-87F0-73EF-4C21778D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0" y="3429000"/>
            <a:ext cx="8073575" cy="615553"/>
          </a:xfrm>
        </p:spPr>
        <p:txBody>
          <a:bodyPr/>
          <a:lstStyle/>
          <a:p>
            <a:r>
              <a:rPr lang="en-US" dirty="0"/>
              <a:t>Innovating with the Graph</a:t>
            </a:r>
          </a:p>
        </p:txBody>
      </p:sp>
    </p:spTree>
    <p:extLst>
      <p:ext uri="{BB962C8B-B14F-4D97-AF65-F5344CB8AC3E}">
        <p14:creationId xmlns:p14="http://schemas.microsoft.com/office/powerpoint/2010/main" val="55655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B1E199-3C67-C68E-93B1-FB515266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Applications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4093D4-0D72-50E9-0A46-8FC819F0C7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9572" y="1812696"/>
            <a:ext cx="9520277" cy="180972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Who are the Email administrators?</a:t>
            </a:r>
          </a:p>
          <a:p>
            <a:pPr marL="0" indent="0">
              <a:buNone/>
            </a:pPr>
            <a:endParaRPr lang="en-US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MATCH p1=()-[:AUTHENTICATES]-(source)-[:HASROLE]-(</a:t>
            </a:r>
            <a:r>
              <a:rPr lang="en-US" sz="2400" dirty="0" err="1">
                <a:latin typeface="Consolas" panose="020B0609020204030204" pitchFamily="49" charset="0"/>
              </a:rPr>
              <a:t>n:AADROLE</a:t>
            </a:r>
            <a:r>
              <a:rPr lang="en-US" sz="2400" dirty="0">
                <a:latin typeface="Consolas" panose="020B0609020204030204" pitchFamily="49" charset="0"/>
              </a:rPr>
              <a:t>) where </a:t>
            </a:r>
            <a:r>
              <a:rPr lang="en-US" sz="2400" dirty="0" err="1">
                <a:latin typeface="Consolas" panose="020B0609020204030204" pitchFamily="49" charset="0"/>
              </a:rPr>
              <a:t>n.tenantid</a:t>
            </a:r>
            <a:r>
              <a:rPr lang="en-US" sz="2400" dirty="0">
                <a:latin typeface="Consolas" panose="020B0609020204030204" pitchFamily="49" charset="0"/>
              </a:rPr>
              <a:t>="&lt;…&gt;" and </a:t>
            </a:r>
            <a:r>
              <a:rPr lang="en-US" sz="2400" dirty="0" err="1">
                <a:latin typeface="Consolas" panose="020B0609020204030204" pitchFamily="49" charset="0"/>
              </a:rPr>
              <a:t>n.displayname</a:t>
            </a:r>
            <a:r>
              <a:rPr lang="en-US" sz="2400" dirty="0">
                <a:latin typeface="Consolas" panose="020B0609020204030204" pitchFamily="49" charset="0"/>
              </a:rPr>
              <a:t>= "Exchange Administrator" RETURN p1 LIMIT 100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1A41B9F4-2538-EB8C-658A-8CE031F5254A}"/>
              </a:ext>
            </a:extLst>
          </p:cNvPr>
          <p:cNvSpPr txBox="1">
            <a:spLocks/>
          </p:cNvSpPr>
          <p:nvPr/>
        </p:nvSpPr>
        <p:spPr>
          <a:xfrm>
            <a:off x="588262" y="1182246"/>
            <a:ext cx="3479070" cy="369332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Generate Graph Queries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F50D4219-1D24-496A-0856-CB344620782D}"/>
              </a:ext>
            </a:extLst>
          </p:cNvPr>
          <p:cNvSpPr txBox="1">
            <a:spLocks/>
          </p:cNvSpPr>
          <p:nvPr/>
        </p:nvSpPr>
        <p:spPr>
          <a:xfrm>
            <a:off x="1329571" y="4363391"/>
            <a:ext cx="952027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Enhance base model performance with information and context to help answer the question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E500F47-955A-2F8C-223A-892572A412A2}"/>
              </a:ext>
            </a:extLst>
          </p:cNvPr>
          <p:cNvSpPr txBox="1">
            <a:spLocks/>
          </p:cNvSpPr>
          <p:nvPr/>
        </p:nvSpPr>
        <p:spPr>
          <a:xfrm>
            <a:off x="588262" y="3807622"/>
            <a:ext cx="7725012" cy="630450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Use in Retrieval Augmented Generation (RAG)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5019DC4-B73F-9015-A2CD-23A944A73A0F}"/>
              </a:ext>
            </a:extLst>
          </p:cNvPr>
          <p:cNvSpPr txBox="1">
            <a:spLocks/>
          </p:cNvSpPr>
          <p:nvPr/>
        </p:nvSpPr>
        <p:spPr>
          <a:xfrm>
            <a:off x="1329571" y="5878466"/>
            <a:ext cx="952027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“Where might an attacker go next after compromising X?”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94CAD-4FC6-DF16-B4E8-787CEBA19E8F}"/>
              </a:ext>
            </a:extLst>
          </p:cNvPr>
          <p:cNvSpPr txBox="1">
            <a:spLocks/>
          </p:cNvSpPr>
          <p:nvPr/>
        </p:nvSpPr>
        <p:spPr>
          <a:xfrm>
            <a:off x="588262" y="5322697"/>
            <a:ext cx="7725012" cy="630450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Predict attacks</a:t>
            </a:r>
          </a:p>
        </p:txBody>
      </p:sp>
    </p:spTree>
    <p:extLst>
      <p:ext uri="{BB962C8B-B14F-4D97-AF65-F5344CB8AC3E}">
        <p14:creationId xmlns:p14="http://schemas.microsoft.com/office/powerpoint/2010/main" val="3983655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50" grpId="0"/>
      <p:bldP spid="2" grpId="0"/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B1E199-3C67-C68E-93B1-FB515266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Applications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B25239D-E033-BF84-5991-A6CE39F15FF7}"/>
              </a:ext>
            </a:extLst>
          </p:cNvPr>
          <p:cNvSpPr/>
          <p:nvPr/>
        </p:nvSpPr>
        <p:spPr>
          <a:xfrm>
            <a:off x="903883" y="1651460"/>
            <a:ext cx="2272430" cy="738664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Evidence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CD0BB6-7414-DCAC-18DF-164E46CC7639}"/>
              </a:ext>
            </a:extLst>
          </p:cNvPr>
          <p:cNvCxnSpPr>
            <a:cxnSpLocks/>
          </p:cNvCxnSpPr>
          <p:nvPr/>
        </p:nvCxnSpPr>
        <p:spPr>
          <a:xfrm>
            <a:off x="903883" y="2567561"/>
            <a:ext cx="2305912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7D867A8-5348-C8DA-8FC1-E40BB82F0F38}"/>
              </a:ext>
            </a:extLst>
          </p:cNvPr>
          <p:cNvSpPr txBox="1"/>
          <p:nvPr/>
        </p:nvSpPr>
        <p:spPr>
          <a:xfrm>
            <a:off x="903883" y="2699084"/>
            <a:ext cx="2272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Alerts </a:t>
            </a:r>
          </a:p>
          <a:p>
            <a:pPr algn="ctr"/>
            <a:r>
              <a:rPr lang="en-US" sz="2000" dirty="0"/>
              <a:t>Hunt results</a:t>
            </a:r>
          </a:p>
          <a:p>
            <a:pPr algn="ctr"/>
            <a:r>
              <a:rPr lang="en-US" sz="2000" dirty="0"/>
              <a:t>Anomalies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563829-1497-CDF6-B8A9-A81D7A110159}"/>
              </a:ext>
            </a:extLst>
          </p:cNvPr>
          <p:cNvGrpSpPr/>
          <p:nvPr/>
        </p:nvGrpSpPr>
        <p:grpSpPr>
          <a:xfrm>
            <a:off x="3200231" y="1651460"/>
            <a:ext cx="2745101" cy="2063287"/>
            <a:chOff x="3498615" y="4256455"/>
            <a:chExt cx="2745101" cy="2063287"/>
          </a:xfrm>
        </p:grpSpPr>
        <p:sp>
          <p:nvSpPr>
            <p:cNvPr id="17" name="Plus Sign 16">
              <a:extLst>
                <a:ext uri="{FF2B5EF4-FFF2-40B4-BE49-F238E27FC236}">
                  <a16:creationId xmlns:a16="http://schemas.microsoft.com/office/drawing/2014/main" id="{F3855B3D-2AB6-9A4E-6484-418ED5D6B1AB}"/>
                </a:ext>
              </a:extLst>
            </p:cNvPr>
            <p:cNvSpPr/>
            <p:nvPr/>
          </p:nvSpPr>
          <p:spPr>
            <a:xfrm>
              <a:off x="3498615" y="4432797"/>
              <a:ext cx="500165" cy="434027"/>
            </a:xfrm>
            <a:prstGeom prst="mathPlu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5284A3-FEB1-A07D-544F-4FA069A4CE36}"/>
                </a:ext>
              </a:extLst>
            </p:cNvPr>
            <p:cNvSpPr txBox="1"/>
            <p:nvPr/>
          </p:nvSpPr>
          <p:spPr>
            <a:xfrm>
              <a:off x="3971286" y="5304079"/>
              <a:ext cx="21409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IP, user, endpoint</a:t>
              </a:r>
            </a:p>
            <a:p>
              <a:pPr algn="ctr"/>
              <a:r>
                <a:rPr lang="en-US" sz="2000" dirty="0"/>
                <a:t>Relations,</a:t>
              </a:r>
            </a:p>
            <a:p>
              <a:pPr algn="ctr"/>
              <a:r>
                <a:rPr lang="en-US" sz="2000" dirty="0"/>
                <a:t>Aggregates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A0859E0-4199-5993-D98B-ECE1A0EE20BE}"/>
                </a:ext>
              </a:extLst>
            </p:cNvPr>
            <p:cNvCxnSpPr>
              <a:cxnSpLocks/>
            </p:cNvCxnSpPr>
            <p:nvPr/>
          </p:nvCxnSpPr>
          <p:spPr>
            <a:xfrm>
              <a:off x="4018030" y="5172556"/>
              <a:ext cx="2212720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4A66F11-0355-E691-79C3-B9554E3DE67E}"/>
                </a:ext>
              </a:extLst>
            </p:cNvPr>
            <p:cNvSpPr/>
            <p:nvPr/>
          </p:nvSpPr>
          <p:spPr>
            <a:xfrm>
              <a:off x="3971286" y="4256455"/>
              <a:ext cx="2272430" cy="73866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Context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735953-A74F-CEB3-E8DA-96B73E4C336A}"/>
              </a:ext>
            </a:extLst>
          </p:cNvPr>
          <p:cNvGrpSpPr/>
          <p:nvPr/>
        </p:nvGrpSpPr>
        <p:grpSpPr>
          <a:xfrm>
            <a:off x="6034725" y="1651460"/>
            <a:ext cx="2773977" cy="1755510"/>
            <a:chOff x="3469739" y="4256455"/>
            <a:chExt cx="2773977" cy="1755510"/>
          </a:xfrm>
        </p:grpSpPr>
        <p:sp>
          <p:nvSpPr>
            <p:cNvPr id="41" name="Plus Sign 40">
              <a:extLst>
                <a:ext uri="{FF2B5EF4-FFF2-40B4-BE49-F238E27FC236}">
                  <a16:creationId xmlns:a16="http://schemas.microsoft.com/office/drawing/2014/main" id="{E8737EA5-53AC-79C1-6976-361531BE0FD0}"/>
                </a:ext>
              </a:extLst>
            </p:cNvPr>
            <p:cNvSpPr/>
            <p:nvPr/>
          </p:nvSpPr>
          <p:spPr>
            <a:xfrm>
              <a:off x="3469739" y="4432797"/>
              <a:ext cx="500165" cy="434027"/>
            </a:xfrm>
            <a:prstGeom prst="mathPlus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10932F-3304-0D7C-DAAD-54755C3170BC}"/>
                </a:ext>
              </a:extLst>
            </p:cNvPr>
            <p:cNvSpPr txBox="1"/>
            <p:nvPr/>
          </p:nvSpPr>
          <p:spPr>
            <a:xfrm>
              <a:off x="3971286" y="5304079"/>
              <a:ext cx="21409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Logic, Security expertise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B0970E-B26C-03A5-0456-7F166E69A93B}"/>
                </a:ext>
              </a:extLst>
            </p:cNvPr>
            <p:cNvCxnSpPr>
              <a:cxnSpLocks/>
            </p:cNvCxnSpPr>
            <p:nvPr/>
          </p:nvCxnSpPr>
          <p:spPr>
            <a:xfrm>
              <a:off x="4018030" y="5172556"/>
              <a:ext cx="2212720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801AF3C-B267-C3D2-6ED5-72148318FCA2}"/>
                </a:ext>
              </a:extLst>
            </p:cNvPr>
            <p:cNvSpPr/>
            <p:nvPr/>
          </p:nvSpPr>
          <p:spPr>
            <a:xfrm>
              <a:off x="3971286" y="4256455"/>
              <a:ext cx="2272430" cy="73866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Reasoning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2FA634-FF4A-FFD5-F86A-34C8E740802D}"/>
              </a:ext>
            </a:extLst>
          </p:cNvPr>
          <p:cNvGrpSpPr/>
          <p:nvPr/>
        </p:nvGrpSpPr>
        <p:grpSpPr>
          <a:xfrm>
            <a:off x="9308348" y="1651460"/>
            <a:ext cx="2272430" cy="1755510"/>
            <a:chOff x="3971286" y="4256455"/>
            <a:chExt cx="2272430" cy="17555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FD694C-ED0D-885C-2AF6-2A9BB9293652}"/>
                </a:ext>
              </a:extLst>
            </p:cNvPr>
            <p:cNvSpPr txBox="1"/>
            <p:nvPr/>
          </p:nvSpPr>
          <p:spPr>
            <a:xfrm>
              <a:off x="3971286" y="5304079"/>
              <a:ext cx="21409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Incrimination or exoneration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3F1F3F2-0CD7-AB14-EB27-E62F406AB5BA}"/>
                </a:ext>
              </a:extLst>
            </p:cNvPr>
            <p:cNvCxnSpPr>
              <a:cxnSpLocks/>
            </p:cNvCxnSpPr>
            <p:nvPr/>
          </p:nvCxnSpPr>
          <p:spPr>
            <a:xfrm>
              <a:off x="4018030" y="5172556"/>
              <a:ext cx="2212720" cy="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81817A9-A596-25E8-6690-608BB18F5DCD}"/>
                </a:ext>
              </a:extLst>
            </p:cNvPr>
            <p:cNvSpPr/>
            <p:nvPr/>
          </p:nvSpPr>
          <p:spPr>
            <a:xfrm>
              <a:off x="3971286" y="4256455"/>
              <a:ext cx="2272430" cy="73866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Judgment</a:t>
              </a:r>
            </a:p>
          </p:txBody>
        </p:sp>
      </p:grp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1A41B9F4-2538-EB8C-658A-8CE031F5254A}"/>
              </a:ext>
            </a:extLst>
          </p:cNvPr>
          <p:cNvSpPr txBox="1">
            <a:spLocks/>
          </p:cNvSpPr>
          <p:nvPr/>
        </p:nvSpPr>
        <p:spPr>
          <a:xfrm>
            <a:off x="588262" y="1182246"/>
            <a:ext cx="3479070" cy="369332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19206B6-C11B-24D2-5EF6-30A5008D1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255" y="3714747"/>
            <a:ext cx="6011895" cy="297368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EB5D763-A406-B921-8CFE-68204A8A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03" y="4100709"/>
            <a:ext cx="2806006" cy="2493142"/>
          </a:xfrm>
          <a:prstGeom prst="rect">
            <a:avLst/>
          </a:prstGeom>
        </p:spPr>
      </p:pic>
      <p:sp>
        <p:nvSpPr>
          <p:cNvPr id="2" name="Equals 1">
            <a:extLst>
              <a:ext uri="{FF2B5EF4-FFF2-40B4-BE49-F238E27FC236}">
                <a16:creationId xmlns:a16="http://schemas.microsoft.com/office/drawing/2014/main" id="{5A1F8C86-4572-45EA-7BCF-4513DA4311EB}"/>
              </a:ext>
            </a:extLst>
          </p:cNvPr>
          <p:cNvSpPr/>
          <p:nvPr/>
        </p:nvSpPr>
        <p:spPr bwMode="auto">
          <a:xfrm>
            <a:off x="8853061" y="1879671"/>
            <a:ext cx="410928" cy="330287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0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EE6B8-5496-C57B-0651-B9894312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/>
              <a:t>Understanding Microsoft's threat intelligence landscape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19D0B0-7DBA-E472-AE7F-A85F3F922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7378" y="2940854"/>
            <a:ext cx="12381719" cy="0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rgbClr val="E6E6E6">
                    <a:lumMod val="50000"/>
                    <a:alpha val="0"/>
                  </a:srgbClr>
                </a:gs>
                <a:gs pos="52300">
                  <a:srgbClr val="737373"/>
                </a:gs>
                <a:gs pos="100000">
                  <a:srgbClr val="E6E6E6">
                    <a:lumMod val="50000"/>
                    <a:alpha val="0"/>
                  </a:srgbClr>
                </a:gs>
              </a:gsLst>
              <a:lin ang="0" scaled="1"/>
              <a:tileRect/>
            </a:gra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F9C389C-D8EB-00B8-ACDF-FF086E6351FF}"/>
              </a:ext>
            </a:extLst>
          </p:cNvPr>
          <p:cNvSpPr/>
          <p:nvPr/>
        </p:nvSpPr>
        <p:spPr bwMode="auto">
          <a:xfrm>
            <a:off x="841805" y="1411570"/>
            <a:ext cx="950976" cy="588722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78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ED9B6E-A3E9-FA19-07F8-83523E420A5A}"/>
              </a:ext>
            </a:extLst>
          </p:cNvPr>
          <p:cNvSpPr txBox="1"/>
          <p:nvPr/>
        </p:nvSpPr>
        <p:spPr>
          <a:xfrm>
            <a:off x="561209" y="2085571"/>
            <a:ext cx="1512169" cy="512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63">
              <a:defRPr/>
            </a:pPr>
            <a:r>
              <a:rPr lang="en-US" sz="1632" dirty="0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trillion signals each day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8D87717-F284-649F-BBF1-84700BBD5DC7}"/>
              </a:ext>
            </a:extLst>
          </p:cNvPr>
          <p:cNvSpPr/>
          <p:nvPr/>
        </p:nvSpPr>
        <p:spPr bwMode="auto">
          <a:xfrm>
            <a:off x="2517256" y="1411570"/>
            <a:ext cx="946276" cy="588722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300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99349EC-EADA-B632-8EAE-DF46C41CCCF8}"/>
              </a:ext>
            </a:extLst>
          </p:cNvPr>
          <p:cNvSpPr txBox="1"/>
          <p:nvPr/>
        </p:nvSpPr>
        <p:spPr>
          <a:xfrm>
            <a:off x="2364794" y="2085571"/>
            <a:ext cx="1308308" cy="512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63">
              <a:defRPr/>
            </a:pPr>
            <a:r>
              <a:rPr lang="en-US" sz="1632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tracked </a:t>
            </a:r>
            <a:br>
              <a:rPr lang="en-US" sz="1632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32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groups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C8CA56-E7EE-2540-FE70-0E6242CC6C13}"/>
              </a:ext>
            </a:extLst>
          </p:cNvPr>
          <p:cNvSpPr txBox="1"/>
          <p:nvPr/>
        </p:nvSpPr>
        <p:spPr>
          <a:xfrm>
            <a:off x="4953218" y="1451454"/>
            <a:ext cx="2484597" cy="25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1632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Tracked signals from: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C90FE3-C7ED-1368-06D1-12460C785BA7}"/>
              </a:ext>
            </a:extLst>
          </p:cNvPr>
          <p:cNvSpPr txBox="1"/>
          <p:nvPr/>
        </p:nvSpPr>
        <p:spPr>
          <a:xfrm>
            <a:off x="4953218" y="1858080"/>
            <a:ext cx="3029581" cy="526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3149" marR="0" lvl="0" indent="-233149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1428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Nation state actors</a:t>
            </a:r>
          </a:p>
          <a:p>
            <a:pPr marL="233149" marR="0" lvl="0" indent="-233149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1428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Ransomware groups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EAAF4F-2437-9A19-F7B1-B2171AAC6B9C}"/>
              </a:ext>
            </a:extLst>
          </p:cNvPr>
          <p:cNvSpPr txBox="1"/>
          <p:nvPr/>
        </p:nvSpPr>
        <p:spPr>
          <a:xfrm>
            <a:off x="7639781" y="1858080"/>
            <a:ext cx="4063631" cy="526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3149" marR="0" lvl="0" indent="-233149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1428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Private sector offensive actors (PSOA)</a:t>
            </a:r>
          </a:p>
          <a:p>
            <a:pPr marL="233149" marR="0" lvl="0" indent="-233149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1428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</a:rPr>
              <a:t>Dev groups (DEV)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031C3F5-2564-5C93-ADFE-66D6221B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718703" y="4947188"/>
            <a:ext cx="798301" cy="887001"/>
          </a:xfrm>
          <a:custGeom>
            <a:avLst/>
            <a:gdLst>
              <a:gd name="connsiteX0" fmla="*/ 196264 w 342900"/>
              <a:gd name="connsiteY0" fmla="*/ 6658 h 381000"/>
              <a:gd name="connsiteX1" fmla="*/ 146636 w 342900"/>
              <a:gd name="connsiteY1" fmla="*/ 6658 h 381000"/>
              <a:gd name="connsiteX2" fmla="*/ 24814 w 342900"/>
              <a:gd name="connsiteY2" fmla="*/ 77067 h 381000"/>
              <a:gd name="connsiteX3" fmla="*/ 0 w 342900"/>
              <a:gd name="connsiteY3" fmla="*/ 120091 h 381000"/>
              <a:gd name="connsiteX4" fmla="*/ 0 w 342900"/>
              <a:gd name="connsiteY4" fmla="*/ 260909 h 381000"/>
              <a:gd name="connsiteX5" fmla="*/ 24814 w 342900"/>
              <a:gd name="connsiteY5" fmla="*/ 303933 h 381000"/>
              <a:gd name="connsiteX6" fmla="*/ 146636 w 342900"/>
              <a:gd name="connsiteY6" fmla="*/ 374342 h 381000"/>
              <a:gd name="connsiteX7" fmla="*/ 196264 w 342900"/>
              <a:gd name="connsiteY7" fmla="*/ 374342 h 381000"/>
              <a:gd name="connsiteX8" fmla="*/ 318086 w 342900"/>
              <a:gd name="connsiteY8" fmla="*/ 303933 h 381000"/>
              <a:gd name="connsiteX9" fmla="*/ 342900 w 342900"/>
              <a:gd name="connsiteY9" fmla="*/ 260909 h 381000"/>
              <a:gd name="connsiteX10" fmla="*/ 342900 w 342900"/>
              <a:gd name="connsiteY10" fmla="*/ 120091 h 381000"/>
              <a:gd name="connsiteX11" fmla="*/ 318086 w 342900"/>
              <a:gd name="connsiteY11" fmla="*/ 77067 h 381000"/>
              <a:gd name="connsiteX12" fmla="*/ 196264 w 342900"/>
              <a:gd name="connsiteY12" fmla="*/ 6658 h 381000"/>
              <a:gd name="connsiteX13" fmla="*/ 158452 w 342900"/>
              <a:gd name="connsiteY13" fmla="*/ 27146 h 381000"/>
              <a:gd name="connsiteX14" fmla="*/ 184448 w 342900"/>
              <a:gd name="connsiteY14" fmla="*/ 27146 h 381000"/>
              <a:gd name="connsiteX15" fmla="*/ 219682 w 342900"/>
              <a:gd name="connsiteY15" fmla="*/ 47511 h 381000"/>
              <a:gd name="connsiteX16" fmla="*/ 112532 w 342900"/>
              <a:gd name="connsiteY16" fmla="*/ 102470 h 381000"/>
              <a:gd name="connsiteX17" fmla="*/ 65444 w 342900"/>
              <a:gd name="connsiteY17" fmla="*/ 190729 h 381000"/>
              <a:gd name="connsiteX18" fmla="*/ 159369 w 342900"/>
              <a:gd name="connsiteY18" fmla="*/ 296218 h 381000"/>
              <a:gd name="connsiteX19" fmla="*/ 92473 w 342900"/>
              <a:gd name="connsiteY19" fmla="*/ 315725 h 381000"/>
              <a:gd name="connsiteX20" fmla="*/ 36629 w 342900"/>
              <a:gd name="connsiteY20" fmla="*/ 283445 h 381000"/>
              <a:gd name="connsiteX21" fmla="*/ 23632 w 342900"/>
              <a:gd name="connsiteY21" fmla="*/ 260909 h 381000"/>
              <a:gd name="connsiteX22" fmla="*/ 23632 w 342900"/>
              <a:gd name="connsiteY22" fmla="*/ 120091 h 381000"/>
              <a:gd name="connsiteX23" fmla="*/ 36629 w 342900"/>
              <a:gd name="connsiteY23" fmla="*/ 97555 h 381000"/>
              <a:gd name="connsiteX24" fmla="*/ 158452 w 342900"/>
              <a:gd name="connsiteY24" fmla="*/ 27146 h 381000"/>
              <a:gd name="connsiteX25" fmla="*/ 123575 w 342900"/>
              <a:gd name="connsiteY25" fmla="*/ 333699 h 381000"/>
              <a:gd name="connsiteX26" fmla="*/ 158452 w 342900"/>
              <a:gd name="connsiteY26" fmla="*/ 353854 h 381000"/>
              <a:gd name="connsiteX27" fmla="*/ 184448 w 342900"/>
              <a:gd name="connsiteY27" fmla="*/ 353854 h 381000"/>
              <a:gd name="connsiteX28" fmla="*/ 306271 w 342900"/>
              <a:gd name="connsiteY28" fmla="*/ 283445 h 381000"/>
              <a:gd name="connsiteX29" fmla="*/ 319268 w 342900"/>
              <a:gd name="connsiteY29" fmla="*/ 260909 h 381000"/>
              <a:gd name="connsiteX30" fmla="*/ 319268 w 342900"/>
              <a:gd name="connsiteY30" fmla="*/ 120091 h 381000"/>
              <a:gd name="connsiteX31" fmla="*/ 306271 w 342900"/>
              <a:gd name="connsiteY31" fmla="*/ 97555 h 381000"/>
              <a:gd name="connsiteX32" fmla="*/ 250785 w 342900"/>
              <a:gd name="connsiteY32" fmla="*/ 65484 h 381000"/>
              <a:gd name="connsiteX33" fmla="*/ 250591 w 342900"/>
              <a:gd name="connsiteY33" fmla="*/ 65513 h 381000"/>
              <a:gd name="connsiteX34" fmla="*/ 183392 w 342900"/>
              <a:gd name="connsiteY34" fmla="*/ 85220 h 381000"/>
              <a:gd name="connsiteX35" fmla="*/ 277565 w 342900"/>
              <a:gd name="connsiteY35" fmla="*/ 190729 h 381000"/>
              <a:gd name="connsiteX36" fmla="*/ 230924 w 342900"/>
              <a:gd name="connsiteY36" fmla="*/ 278692 h 381000"/>
              <a:gd name="connsiteX37" fmla="*/ 230006 w 342900"/>
              <a:gd name="connsiteY37" fmla="*/ 279397 h 381000"/>
              <a:gd name="connsiteX38" fmla="*/ 123575 w 342900"/>
              <a:gd name="connsiteY38" fmla="*/ 333699 h 381000"/>
              <a:gd name="connsiteX39" fmla="*/ 219376 w 342900"/>
              <a:gd name="connsiteY39" fmla="*/ 257918 h 381000"/>
              <a:gd name="connsiteX40" fmla="*/ 253934 w 342900"/>
              <a:gd name="connsiteY40" fmla="*/ 190729 h 381000"/>
              <a:gd name="connsiteX41" fmla="*/ 171505 w 342900"/>
              <a:gd name="connsiteY41" fmla="*/ 108213 h 381000"/>
              <a:gd name="connsiteX42" fmla="*/ 126753 w 342900"/>
              <a:gd name="connsiteY42" fmla="*/ 121425 h 381000"/>
              <a:gd name="connsiteX43" fmla="*/ 125454 w 342900"/>
              <a:gd name="connsiteY43" fmla="*/ 122282 h 381000"/>
              <a:gd name="connsiteX44" fmla="*/ 89077 w 342900"/>
              <a:gd name="connsiteY44" fmla="*/ 190729 h 381000"/>
              <a:gd name="connsiteX45" fmla="*/ 171505 w 342900"/>
              <a:gd name="connsiteY45" fmla="*/ 273253 h 381000"/>
              <a:gd name="connsiteX46" fmla="*/ 216371 w 342900"/>
              <a:gd name="connsiteY46" fmla="*/ 259966 h 381000"/>
              <a:gd name="connsiteX47" fmla="*/ 218802 w 342900"/>
              <a:gd name="connsiteY47" fmla="*/ 257918 h 381000"/>
              <a:gd name="connsiteX48" fmla="*/ 219376 w 342900"/>
              <a:gd name="connsiteY48" fmla="*/ 257918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900" h="381000">
                <a:moveTo>
                  <a:pt x="196264" y="6658"/>
                </a:moveTo>
                <a:cubicBezTo>
                  <a:pt x="180908" y="-2219"/>
                  <a:pt x="161991" y="-2219"/>
                  <a:pt x="146636" y="6658"/>
                </a:cubicBezTo>
                <a:lnTo>
                  <a:pt x="24814" y="77067"/>
                </a:lnTo>
                <a:cubicBezTo>
                  <a:pt x="9458" y="85944"/>
                  <a:pt x="0" y="102346"/>
                  <a:pt x="0" y="120091"/>
                </a:cubicBezTo>
                <a:lnTo>
                  <a:pt x="0" y="260909"/>
                </a:lnTo>
                <a:cubicBezTo>
                  <a:pt x="0" y="278663"/>
                  <a:pt x="9458" y="295065"/>
                  <a:pt x="24814" y="303933"/>
                </a:cubicBezTo>
                <a:lnTo>
                  <a:pt x="146636" y="374342"/>
                </a:lnTo>
                <a:cubicBezTo>
                  <a:pt x="161991" y="383219"/>
                  <a:pt x="180908" y="383219"/>
                  <a:pt x="196264" y="374342"/>
                </a:cubicBezTo>
                <a:lnTo>
                  <a:pt x="318086" y="303933"/>
                </a:lnTo>
                <a:cubicBezTo>
                  <a:pt x="333441" y="295065"/>
                  <a:pt x="342900" y="278663"/>
                  <a:pt x="342900" y="260909"/>
                </a:cubicBezTo>
                <a:lnTo>
                  <a:pt x="342900" y="120091"/>
                </a:lnTo>
                <a:cubicBezTo>
                  <a:pt x="342900" y="102346"/>
                  <a:pt x="333441" y="85944"/>
                  <a:pt x="318086" y="77067"/>
                </a:cubicBezTo>
                <a:lnTo>
                  <a:pt x="196264" y="6658"/>
                </a:lnTo>
                <a:close/>
                <a:moveTo>
                  <a:pt x="158452" y="27146"/>
                </a:moveTo>
                <a:cubicBezTo>
                  <a:pt x="166495" y="22498"/>
                  <a:pt x="176405" y="22498"/>
                  <a:pt x="184448" y="27146"/>
                </a:cubicBezTo>
                <a:lnTo>
                  <a:pt x="219682" y="47511"/>
                </a:lnTo>
                <a:cubicBezTo>
                  <a:pt x="181205" y="57179"/>
                  <a:pt x="144464" y="75486"/>
                  <a:pt x="112532" y="102470"/>
                </a:cubicBezTo>
                <a:cubicBezTo>
                  <a:pt x="84137" y="121520"/>
                  <a:pt x="65444" y="153943"/>
                  <a:pt x="65444" y="190729"/>
                </a:cubicBezTo>
                <a:cubicBezTo>
                  <a:pt x="65444" y="245259"/>
                  <a:pt x="106510" y="290189"/>
                  <a:pt x="159369" y="296218"/>
                </a:cubicBezTo>
                <a:cubicBezTo>
                  <a:pt x="137927" y="305981"/>
                  <a:pt x="115373" y="312477"/>
                  <a:pt x="92473" y="315725"/>
                </a:cubicBezTo>
                <a:lnTo>
                  <a:pt x="36629" y="283445"/>
                </a:lnTo>
                <a:cubicBezTo>
                  <a:pt x="28586" y="278797"/>
                  <a:pt x="23632" y="270205"/>
                  <a:pt x="23632" y="260909"/>
                </a:cubicBezTo>
                <a:lnTo>
                  <a:pt x="23632" y="120091"/>
                </a:lnTo>
                <a:cubicBezTo>
                  <a:pt x="23632" y="110795"/>
                  <a:pt x="28586" y="102203"/>
                  <a:pt x="36629" y="97555"/>
                </a:cubicBezTo>
                <a:lnTo>
                  <a:pt x="158452" y="27146"/>
                </a:lnTo>
                <a:close/>
                <a:moveTo>
                  <a:pt x="123575" y="333699"/>
                </a:moveTo>
                <a:lnTo>
                  <a:pt x="158452" y="353854"/>
                </a:lnTo>
                <a:cubicBezTo>
                  <a:pt x="166495" y="358502"/>
                  <a:pt x="176405" y="358502"/>
                  <a:pt x="184448" y="353854"/>
                </a:cubicBezTo>
                <a:lnTo>
                  <a:pt x="306271" y="283445"/>
                </a:lnTo>
                <a:cubicBezTo>
                  <a:pt x="314314" y="278797"/>
                  <a:pt x="319268" y="270205"/>
                  <a:pt x="319268" y="260909"/>
                </a:cubicBezTo>
                <a:lnTo>
                  <a:pt x="319268" y="120091"/>
                </a:lnTo>
                <a:cubicBezTo>
                  <a:pt x="319268" y="110795"/>
                  <a:pt x="314314" y="102203"/>
                  <a:pt x="306271" y="97555"/>
                </a:cubicBezTo>
                <a:lnTo>
                  <a:pt x="250785" y="65484"/>
                </a:lnTo>
                <a:lnTo>
                  <a:pt x="250591" y="65513"/>
                </a:lnTo>
                <a:cubicBezTo>
                  <a:pt x="227544" y="68809"/>
                  <a:pt x="204896" y="75371"/>
                  <a:pt x="183392" y="85220"/>
                </a:cubicBezTo>
                <a:cubicBezTo>
                  <a:pt x="236372" y="91135"/>
                  <a:pt x="277565" y="136122"/>
                  <a:pt x="277565" y="190729"/>
                </a:cubicBezTo>
                <a:cubicBezTo>
                  <a:pt x="277565" y="227333"/>
                  <a:pt x="259070" y="259604"/>
                  <a:pt x="230924" y="278692"/>
                </a:cubicBezTo>
                <a:cubicBezTo>
                  <a:pt x="230692" y="278892"/>
                  <a:pt x="230383" y="279140"/>
                  <a:pt x="230006" y="279397"/>
                </a:cubicBezTo>
                <a:cubicBezTo>
                  <a:pt x="198217" y="306029"/>
                  <a:pt x="161707" y="324117"/>
                  <a:pt x="123575" y="333699"/>
                </a:cubicBezTo>
                <a:close/>
                <a:moveTo>
                  <a:pt x="219376" y="257918"/>
                </a:moveTo>
                <a:cubicBezTo>
                  <a:pt x="240297" y="242954"/>
                  <a:pt x="253934" y="218437"/>
                  <a:pt x="253934" y="190729"/>
                </a:cubicBezTo>
                <a:cubicBezTo>
                  <a:pt x="253934" y="145161"/>
                  <a:pt x="217029" y="108213"/>
                  <a:pt x="171505" y="108213"/>
                </a:cubicBezTo>
                <a:cubicBezTo>
                  <a:pt x="155007" y="108213"/>
                  <a:pt x="139640" y="113071"/>
                  <a:pt x="126753" y="121425"/>
                </a:cubicBezTo>
                <a:cubicBezTo>
                  <a:pt x="126335" y="121739"/>
                  <a:pt x="125900" y="122034"/>
                  <a:pt x="125454" y="122282"/>
                </a:cubicBezTo>
                <a:cubicBezTo>
                  <a:pt x="103508" y="137112"/>
                  <a:pt x="89077" y="162239"/>
                  <a:pt x="89077" y="190729"/>
                </a:cubicBezTo>
                <a:cubicBezTo>
                  <a:pt x="89077" y="236306"/>
                  <a:pt x="125981" y="273253"/>
                  <a:pt x="171505" y="273253"/>
                </a:cubicBezTo>
                <a:cubicBezTo>
                  <a:pt x="188052" y="273253"/>
                  <a:pt x="203460" y="268367"/>
                  <a:pt x="216371" y="259966"/>
                </a:cubicBezTo>
                <a:lnTo>
                  <a:pt x="218802" y="257918"/>
                </a:lnTo>
                <a:lnTo>
                  <a:pt x="219376" y="25791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5566576-DE98-8A7A-FFC1-527C06F8A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0330" y="4947189"/>
            <a:ext cx="798302" cy="886999"/>
          </a:xfrm>
          <a:custGeom>
            <a:avLst/>
            <a:gdLst>
              <a:gd name="connsiteX0" fmla="*/ 206936 w 342900"/>
              <a:gd name="connsiteY0" fmla="*/ 103175 h 380999"/>
              <a:gd name="connsiteX1" fmla="*/ 207449 w 342900"/>
              <a:gd name="connsiteY1" fmla="*/ 119901 h 380999"/>
              <a:gd name="connsiteX2" fmla="*/ 157440 w 342900"/>
              <a:gd name="connsiteY2" fmla="*/ 173136 h 380999"/>
              <a:gd name="connsiteX3" fmla="*/ 215157 w 342900"/>
              <a:gd name="connsiteY3" fmla="*/ 173136 h 380999"/>
              <a:gd name="connsiteX4" fmla="*/ 226089 w 342900"/>
              <a:gd name="connsiteY4" fmla="*/ 180470 h 380999"/>
              <a:gd name="connsiteX5" fmla="*/ 223453 w 342900"/>
              <a:gd name="connsiteY5" fmla="*/ 193386 h 380999"/>
              <a:gd name="connsiteX6" fmla="*/ 138439 w 342900"/>
              <a:gd name="connsiteY6" fmla="*/ 277311 h 380999"/>
              <a:gd name="connsiteX7" fmla="*/ 121730 w 342900"/>
              <a:gd name="connsiteY7" fmla="*/ 277197 h 380999"/>
              <a:gd name="connsiteX8" fmla="*/ 121846 w 342900"/>
              <a:gd name="connsiteY8" fmla="*/ 260471 h 380999"/>
              <a:gd name="connsiteX9" fmla="*/ 186346 w 342900"/>
              <a:gd name="connsiteY9" fmla="*/ 196796 h 380999"/>
              <a:gd name="connsiteX10" fmla="*/ 130108 w 342900"/>
              <a:gd name="connsiteY10" fmla="*/ 196796 h 380999"/>
              <a:gd name="connsiteX11" fmla="*/ 119263 w 342900"/>
              <a:gd name="connsiteY11" fmla="*/ 189662 h 380999"/>
              <a:gd name="connsiteX12" fmla="*/ 121500 w 342900"/>
              <a:gd name="connsiteY12" fmla="*/ 176860 h 380999"/>
              <a:gd name="connsiteX13" fmla="*/ 190234 w 342900"/>
              <a:gd name="connsiteY13" fmla="*/ 103690 h 380999"/>
              <a:gd name="connsiteX14" fmla="*/ 206936 w 342900"/>
              <a:gd name="connsiteY14" fmla="*/ 103175 h 380999"/>
              <a:gd name="connsiteX15" fmla="*/ 158453 w 342900"/>
              <a:gd name="connsiteY15" fmla="*/ 27146 h 380999"/>
              <a:gd name="connsiteX16" fmla="*/ 36630 w 342900"/>
              <a:gd name="connsiteY16" fmla="*/ 97555 h 380999"/>
              <a:gd name="connsiteX17" fmla="*/ 34978 w 342900"/>
              <a:gd name="connsiteY17" fmla="*/ 98593 h 380999"/>
              <a:gd name="connsiteX18" fmla="*/ 79558 w 342900"/>
              <a:gd name="connsiteY18" fmla="*/ 93202 h 380999"/>
              <a:gd name="connsiteX19" fmla="*/ 79647 w 342900"/>
              <a:gd name="connsiteY19" fmla="*/ 93202 h 380999"/>
              <a:gd name="connsiteX20" fmla="*/ 79737 w 342900"/>
              <a:gd name="connsiteY20" fmla="*/ 93202 h 380999"/>
              <a:gd name="connsiteX21" fmla="*/ 138498 w 342900"/>
              <a:gd name="connsiteY21" fmla="*/ 104061 h 380999"/>
              <a:gd name="connsiteX22" fmla="*/ 138527 w 342900"/>
              <a:gd name="connsiteY22" fmla="*/ 104070 h 380999"/>
              <a:gd name="connsiteX23" fmla="*/ 152561 w 342900"/>
              <a:gd name="connsiteY23" fmla="*/ 109080 h 380999"/>
              <a:gd name="connsiteX24" fmla="*/ 134068 w 342900"/>
              <a:gd name="connsiteY24" fmla="*/ 127597 h 380999"/>
              <a:gd name="connsiteX25" fmla="*/ 130473 w 342900"/>
              <a:gd name="connsiteY25" fmla="*/ 126311 h 380999"/>
              <a:gd name="connsiteX26" fmla="*/ 108134 w 342900"/>
              <a:gd name="connsiteY26" fmla="*/ 119996 h 380999"/>
              <a:gd name="connsiteX27" fmla="*/ 76613 w 342900"/>
              <a:gd name="connsiteY27" fmla="*/ 151543 h 380999"/>
              <a:gd name="connsiteX28" fmla="*/ 59903 w 342900"/>
              <a:gd name="connsiteY28" fmla="*/ 151543 h 380999"/>
              <a:gd name="connsiteX29" fmla="*/ 59903 w 342900"/>
              <a:gd name="connsiteY29" fmla="*/ 134817 h 380999"/>
              <a:gd name="connsiteX30" fmla="*/ 77830 w 342900"/>
              <a:gd name="connsiteY30" fmla="*/ 116872 h 380999"/>
              <a:gd name="connsiteX31" fmla="*/ 23632 w 342900"/>
              <a:gd name="connsiteY31" fmla="*/ 126216 h 380999"/>
              <a:gd name="connsiteX32" fmla="*/ 23632 w 342900"/>
              <a:gd name="connsiteY32" fmla="*/ 242249 h 380999"/>
              <a:gd name="connsiteX33" fmla="*/ 70080 w 342900"/>
              <a:gd name="connsiteY33" fmla="*/ 195748 h 380999"/>
              <a:gd name="connsiteX34" fmla="*/ 86791 w 342900"/>
              <a:gd name="connsiteY34" fmla="*/ 195748 h 380999"/>
              <a:gd name="connsiteX35" fmla="*/ 86791 w 342900"/>
              <a:gd name="connsiteY35" fmla="*/ 212474 h 380999"/>
              <a:gd name="connsiteX36" fmla="*/ 27122 w 342900"/>
              <a:gd name="connsiteY36" fmla="*/ 272206 h 380999"/>
              <a:gd name="connsiteX37" fmla="*/ 26499 w 342900"/>
              <a:gd name="connsiteY37" fmla="*/ 272786 h 380999"/>
              <a:gd name="connsiteX38" fmla="*/ 36630 w 342900"/>
              <a:gd name="connsiteY38" fmla="*/ 283445 h 380999"/>
              <a:gd name="connsiteX39" fmla="*/ 124596 w 342900"/>
              <a:gd name="connsiteY39" fmla="*/ 334289 h 380999"/>
              <a:gd name="connsiteX40" fmla="*/ 125283 w 342900"/>
              <a:gd name="connsiteY40" fmla="*/ 333537 h 380999"/>
              <a:gd name="connsiteX41" fmla="*/ 161156 w 342900"/>
              <a:gd name="connsiteY41" fmla="*/ 297628 h 380999"/>
              <a:gd name="connsiteX42" fmla="*/ 177867 w 342900"/>
              <a:gd name="connsiteY42" fmla="*/ 297628 h 380999"/>
              <a:gd name="connsiteX43" fmla="*/ 177867 w 342900"/>
              <a:gd name="connsiteY43" fmla="*/ 314354 h 380999"/>
              <a:gd name="connsiteX44" fmla="*/ 145745 w 342900"/>
              <a:gd name="connsiteY44" fmla="*/ 346510 h 380999"/>
              <a:gd name="connsiteX45" fmla="*/ 158453 w 342900"/>
              <a:gd name="connsiteY45" fmla="*/ 353854 h 380999"/>
              <a:gd name="connsiteX46" fmla="*/ 184448 w 342900"/>
              <a:gd name="connsiteY46" fmla="*/ 353854 h 380999"/>
              <a:gd name="connsiteX47" fmla="*/ 306271 w 342900"/>
              <a:gd name="connsiteY47" fmla="*/ 283445 h 380999"/>
              <a:gd name="connsiteX48" fmla="*/ 319268 w 342900"/>
              <a:gd name="connsiteY48" fmla="*/ 260909 h 380999"/>
              <a:gd name="connsiteX49" fmla="*/ 319268 w 342900"/>
              <a:gd name="connsiteY49" fmla="*/ 235677 h 380999"/>
              <a:gd name="connsiteX50" fmla="*/ 271233 w 342900"/>
              <a:gd name="connsiteY50" fmla="*/ 283759 h 380999"/>
              <a:gd name="connsiteX51" fmla="*/ 254523 w 342900"/>
              <a:gd name="connsiteY51" fmla="*/ 283759 h 380999"/>
              <a:gd name="connsiteX52" fmla="*/ 254523 w 342900"/>
              <a:gd name="connsiteY52" fmla="*/ 267033 h 380999"/>
              <a:gd name="connsiteX53" fmla="*/ 319268 w 342900"/>
              <a:gd name="connsiteY53" fmla="*/ 202216 h 380999"/>
              <a:gd name="connsiteX54" fmla="*/ 319268 w 342900"/>
              <a:gd name="connsiteY54" fmla="*/ 161268 h 380999"/>
              <a:gd name="connsiteX55" fmla="*/ 282749 w 342900"/>
              <a:gd name="connsiteY55" fmla="*/ 197825 h 380999"/>
              <a:gd name="connsiteX56" fmla="*/ 266039 w 342900"/>
              <a:gd name="connsiteY56" fmla="*/ 197825 h 380999"/>
              <a:gd name="connsiteX57" fmla="*/ 266039 w 342900"/>
              <a:gd name="connsiteY57" fmla="*/ 181099 h 380999"/>
              <a:gd name="connsiteX58" fmla="*/ 284253 w 342900"/>
              <a:gd name="connsiteY58" fmla="*/ 162868 h 380999"/>
              <a:gd name="connsiteX59" fmla="*/ 270057 w 342900"/>
              <a:gd name="connsiteY59" fmla="*/ 164163 h 380999"/>
              <a:gd name="connsiteX60" fmla="*/ 270030 w 342900"/>
              <a:gd name="connsiteY60" fmla="*/ 164163 h 380999"/>
              <a:gd name="connsiteX61" fmla="*/ 207974 w 342900"/>
              <a:gd name="connsiteY61" fmla="*/ 153981 h 380999"/>
              <a:gd name="connsiteX62" fmla="*/ 226886 w 342900"/>
              <a:gd name="connsiteY62" fmla="*/ 135045 h 380999"/>
              <a:gd name="connsiteX63" fmla="*/ 269798 w 342900"/>
              <a:gd name="connsiteY63" fmla="*/ 140513 h 380999"/>
              <a:gd name="connsiteX64" fmla="*/ 314305 w 342900"/>
              <a:gd name="connsiteY64" fmla="*/ 132779 h 380999"/>
              <a:gd name="connsiteX65" fmla="*/ 319268 w 342900"/>
              <a:gd name="connsiteY65" fmla="*/ 127816 h 380999"/>
              <a:gd name="connsiteX66" fmla="*/ 319268 w 342900"/>
              <a:gd name="connsiteY66" fmla="*/ 120091 h 380999"/>
              <a:gd name="connsiteX67" fmla="*/ 306271 w 342900"/>
              <a:gd name="connsiteY67" fmla="*/ 97555 h 380999"/>
              <a:gd name="connsiteX68" fmla="*/ 184448 w 342900"/>
              <a:gd name="connsiteY68" fmla="*/ 27146 h 380999"/>
              <a:gd name="connsiteX69" fmla="*/ 158453 w 342900"/>
              <a:gd name="connsiteY69" fmla="*/ 27146 h 380999"/>
              <a:gd name="connsiteX70" fmla="*/ 171451 w 342900"/>
              <a:gd name="connsiteY70" fmla="*/ 0 h 380999"/>
              <a:gd name="connsiteX71" fmla="*/ 196264 w 342900"/>
              <a:gd name="connsiteY71" fmla="*/ 6658 h 380999"/>
              <a:gd name="connsiteX72" fmla="*/ 318086 w 342900"/>
              <a:gd name="connsiteY72" fmla="*/ 77067 h 380999"/>
              <a:gd name="connsiteX73" fmla="*/ 342900 w 342900"/>
              <a:gd name="connsiteY73" fmla="*/ 120091 h 380999"/>
              <a:gd name="connsiteX74" fmla="*/ 342900 w 342900"/>
              <a:gd name="connsiteY74" fmla="*/ 260909 h 380999"/>
              <a:gd name="connsiteX75" fmla="*/ 318086 w 342900"/>
              <a:gd name="connsiteY75" fmla="*/ 303933 h 380999"/>
              <a:gd name="connsiteX76" fmla="*/ 196264 w 342900"/>
              <a:gd name="connsiteY76" fmla="*/ 374342 h 380999"/>
              <a:gd name="connsiteX77" fmla="*/ 146636 w 342900"/>
              <a:gd name="connsiteY77" fmla="*/ 374342 h 380999"/>
              <a:gd name="connsiteX78" fmla="*/ 24814 w 342900"/>
              <a:gd name="connsiteY78" fmla="*/ 303933 h 380999"/>
              <a:gd name="connsiteX79" fmla="*/ 0 w 342900"/>
              <a:gd name="connsiteY79" fmla="*/ 260909 h 380999"/>
              <a:gd name="connsiteX80" fmla="*/ 0 w 342900"/>
              <a:gd name="connsiteY80" fmla="*/ 120091 h 380999"/>
              <a:gd name="connsiteX81" fmla="*/ 24814 w 342900"/>
              <a:gd name="connsiteY81" fmla="*/ 77067 h 380999"/>
              <a:gd name="connsiteX82" fmla="*/ 146636 w 342900"/>
              <a:gd name="connsiteY82" fmla="*/ 6658 h 380999"/>
              <a:gd name="connsiteX83" fmla="*/ 171451 w 342900"/>
              <a:gd name="connsiteY83" fmla="*/ 0 h 38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42900" h="380999">
                <a:moveTo>
                  <a:pt x="206936" y="103175"/>
                </a:moveTo>
                <a:cubicBezTo>
                  <a:pt x="211690" y="107652"/>
                  <a:pt x="211919" y="115139"/>
                  <a:pt x="207449" y="119901"/>
                </a:cubicBezTo>
                <a:lnTo>
                  <a:pt x="157440" y="173136"/>
                </a:lnTo>
                <a:lnTo>
                  <a:pt x="215157" y="173136"/>
                </a:lnTo>
                <a:cubicBezTo>
                  <a:pt x="219951" y="173136"/>
                  <a:pt x="224269" y="176032"/>
                  <a:pt x="226089" y="180470"/>
                </a:cubicBezTo>
                <a:cubicBezTo>
                  <a:pt x="227908" y="184919"/>
                  <a:pt x="226867" y="190014"/>
                  <a:pt x="223453" y="193386"/>
                </a:cubicBezTo>
                <a:lnTo>
                  <a:pt x="138439" y="277311"/>
                </a:lnTo>
                <a:cubicBezTo>
                  <a:pt x="133793" y="281902"/>
                  <a:pt x="126312" y="281845"/>
                  <a:pt x="121730" y="277197"/>
                </a:cubicBezTo>
                <a:cubicBezTo>
                  <a:pt x="117147" y="272539"/>
                  <a:pt x="117200" y="265052"/>
                  <a:pt x="121846" y="260471"/>
                </a:cubicBezTo>
                <a:lnTo>
                  <a:pt x="186346" y="196796"/>
                </a:lnTo>
                <a:lnTo>
                  <a:pt x="130108" y="196796"/>
                </a:lnTo>
                <a:cubicBezTo>
                  <a:pt x="125395" y="196796"/>
                  <a:pt x="121133" y="193986"/>
                  <a:pt x="119263" y="189662"/>
                </a:cubicBezTo>
                <a:cubicBezTo>
                  <a:pt x="117392" y="185328"/>
                  <a:pt x="118271" y="180299"/>
                  <a:pt x="121500" y="176860"/>
                </a:cubicBezTo>
                <a:lnTo>
                  <a:pt x="190234" y="103690"/>
                </a:lnTo>
                <a:cubicBezTo>
                  <a:pt x="194704" y="98927"/>
                  <a:pt x="202182" y="98698"/>
                  <a:pt x="206936" y="103175"/>
                </a:cubicBezTo>
                <a:close/>
                <a:moveTo>
                  <a:pt x="158453" y="27146"/>
                </a:moveTo>
                <a:lnTo>
                  <a:pt x="36630" y="97555"/>
                </a:lnTo>
                <a:cubicBezTo>
                  <a:pt x="36064" y="97879"/>
                  <a:pt x="35513" y="98231"/>
                  <a:pt x="34978" y="98593"/>
                </a:cubicBezTo>
                <a:cubicBezTo>
                  <a:pt x="50760" y="95002"/>
                  <a:pt x="66515" y="93202"/>
                  <a:pt x="79558" y="93202"/>
                </a:cubicBezTo>
                <a:lnTo>
                  <a:pt x="79647" y="93202"/>
                </a:lnTo>
                <a:lnTo>
                  <a:pt x="79737" y="93202"/>
                </a:lnTo>
                <a:cubicBezTo>
                  <a:pt x="99674" y="93507"/>
                  <a:pt x="119402" y="97136"/>
                  <a:pt x="138498" y="104061"/>
                </a:cubicBezTo>
                <a:lnTo>
                  <a:pt x="138527" y="104070"/>
                </a:lnTo>
                <a:lnTo>
                  <a:pt x="152561" y="109080"/>
                </a:lnTo>
                <a:lnTo>
                  <a:pt x="134068" y="127597"/>
                </a:lnTo>
                <a:lnTo>
                  <a:pt x="130473" y="126311"/>
                </a:lnTo>
                <a:cubicBezTo>
                  <a:pt x="123110" y="123634"/>
                  <a:pt x="115654" y="121530"/>
                  <a:pt x="108134" y="119996"/>
                </a:cubicBezTo>
                <a:lnTo>
                  <a:pt x="76613" y="151543"/>
                </a:lnTo>
                <a:cubicBezTo>
                  <a:pt x="71999" y="156162"/>
                  <a:pt x="64518" y="156162"/>
                  <a:pt x="59903" y="151543"/>
                </a:cubicBezTo>
                <a:cubicBezTo>
                  <a:pt x="55289" y="146923"/>
                  <a:pt x="55289" y="139436"/>
                  <a:pt x="59903" y="134817"/>
                </a:cubicBezTo>
                <a:lnTo>
                  <a:pt x="77830" y="116872"/>
                </a:lnTo>
                <a:cubicBezTo>
                  <a:pt x="62373" y="117091"/>
                  <a:pt x="42145" y="120186"/>
                  <a:pt x="23632" y="126216"/>
                </a:cubicBezTo>
                <a:lnTo>
                  <a:pt x="23632" y="242249"/>
                </a:lnTo>
                <a:lnTo>
                  <a:pt x="70080" y="195748"/>
                </a:lnTo>
                <a:cubicBezTo>
                  <a:pt x="74695" y="191129"/>
                  <a:pt x="82176" y="191129"/>
                  <a:pt x="86791" y="195748"/>
                </a:cubicBezTo>
                <a:cubicBezTo>
                  <a:pt x="91405" y="200368"/>
                  <a:pt x="91405" y="207855"/>
                  <a:pt x="86791" y="212474"/>
                </a:cubicBezTo>
                <a:lnTo>
                  <a:pt x="27122" y="272206"/>
                </a:lnTo>
                <a:cubicBezTo>
                  <a:pt x="26920" y="272415"/>
                  <a:pt x="26712" y="272606"/>
                  <a:pt x="26499" y="272786"/>
                </a:cubicBezTo>
                <a:cubicBezTo>
                  <a:pt x="28745" y="277168"/>
                  <a:pt x="32224" y="280902"/>
                  <a:pt x="36630" y="283445"/>
                </a:cubicBezTo>
                <a:lnTo>
                  <a:pt x="124596" y="334289"/>
                </a:lnTo>
                <a:cubicBezTo>
                  <a:pt x="124812" y="334032"/>
                  <a:pt x="125041" y="333785"/>
                  <a:pt x="125283" y="333537"/>
                </a:cubicBezTo>
                <a:lnTo>
                  <a:pt x="161156" y="297628"/>
                </a:lnTo>
                <a:cubicBezTo>
                  <a:pt x="165770" y="293008"/>
                  <a:pt x="173252" y="293008"/>
                  <a:pt x="177867" y="297628"/>
                </a:cubicBezTo>
                <a:cubicBezTo>
                  <a:pt x="182481" y="302247"/>
                  <a:pt x="182481" y="309734"/>
                  <a:pt x="177867" y="314354"/>
                </a:cubicBezTo>
                <a:lnTo>
                  <a:pt x="145745" y="346510"/>
                </a:lnTo>
                <a:lnTo>
                  <a:pt x="158453" y="353854"/>
                </a:lnTo>
                <a:cubicBezTo>
                  <a:pt x="166496" y="358502"/>
                  <a:pt x="176405" y="358502"/>
                  <a:pt x="184448" y="353854"/>
                </a:cubicBezTo>
                <a:lnTo>
                  <a:pt x="306271" y="283445"/>
                </a:lnTo>
                <a:cubicBezTo>
                  <a:pt x="314314" y="278797"/>
                  <a:pt x="319268" y="270205"/>
                  <a:pt x="319268" y="260909"/>
                </a:cubicBezTo>
                <a:lnTo>
                  <a:pt x="319268" y="235677"/>
                </a:lnTo>
                <a:lnTo>
                  <a:pt x="271233" y="283759"/>
                </a:lnTo>
                <a:cubicBezTo>
                  <a:pt x="266619" y="288379"/>
                  <a:pt x="259137" y="288379"/>
                  <a:pt x="254523" y="283759"/>
                </a:cubicBezTo>
                <a:cubicBezTo>
                  <a:pt x="249908" y="279140"/>
                  <a:pt x="249908" y="271653"/>
                  <a:pt x="254523" y="267033"/>
                </a:cubicBezTo>
                <a:lnTo>
                  <a:pt x="319268" y="202216"/>
                </a:lnTo>
                <a:lnTo>
                  <a:pt x="319268" y="161268"/>
                </a:lnTo>
                <a:lnTo>
                  <a:pt x="282749" y="197825"/>
                </a:lnTo>
                <a:cubicBezTo>
                  <a:pt x="278135" y="202444"/>
                  <a:pt x="270653" y="202444"/>
                  <a:pt x="266039" y="197825"/>
                </a:cubicBezTo>
                <a:cubicBezTo>
                  <a:pt x="261424" y="193205"/>
                  <a:pt x="261424" y="185719"/>
                  <a:pt x="266039" y="181099"/>
                </a:cubicBezTo>
                <a:lnTo>
                  <a:pt x="284253" y="162868"/>
                </a:lnTo>
                <a:cubicBezTo>
                  <a:pt x="278861" y="163639"/>
                  <a:pt x="273977" y="164125"/>
                  <a:pt x="270057" y="164163"/>
                </a:cubicBezTo>
                <a:lnTo>
                  <a:pt x="270030" y="164163"/>
                </a:lnTo>
                <a:cubicBezTo>
                  <a:pt x="248997" y="164363"/>
                  <a:pt x="227989" y="160896"/>
                  <a:pt x="207974" y="153981"/>
                </a:cubicBezTo>
                <a:lnTo>
                  <a:pt x="226886" y="135045"/>
                </a:lnTo>
                <a:cubicBezTo>
                  <a:pt x="240925" y="138798"/>
                  <a:pt x="255369" y="140646"/>
                  <a:pt x="269798" y="140513"/>
                </a:cubicBezTo>
                <a:cubicBezTo>
                  <a:pt x="278908" y="140398"/>
                  <a:pt x="297453" y="136788"/>
                  <a:pt x="314305" y="132779"/>
                </a:cubicBezTo>
                <a:lnTo>
                  <a:pt x="319268" y="127816"/>
                </a:lnTo>
                <a:lnTo>
                  <a:pt x="319268" y="120091"/>
                </a:lnTo>
                <a:cubicBezTo>
                  <a:pt x="319268" y="110795"/>
                  <a:pt x="314314" y="102203"/>
                  <a:pt x="306271" y="97555"/>
                </a:cubicBezTo>
                <a:lnTo>
                  <a:pt x="184448" y="27146"/>
                </a:lnTo>
                <a:cubicBezTo>
                  <a:pt x="176405" y="22498"/>
                  <a:pt x="166496" y="22498"/>
                  <a:pt x="158453" y="27146"/>
                </a:cubicBezTo>
                <a:close/>
                <a:moveTo>
                  <a:pt x="171451" y="0"/>
                </a:moveTo>
                <a:cubicBezTo>
                  <a:pt x="180019" y="0"/>
                  <a:pt x="188587" y="2219"/>
                  <a:pt x="196264" y="6658"/>
                </a:cubicBezTo>
                <a:lnTo>
                  <a:pt x="318086" y="77067"/>
                </a:lnTo>
                <a:cubicBezTo>
                  <a:pt x="333442" y="85944"/>
                  <a:pt x="342900" y="102346"/>
                  <a:pt x="342900" y="120091"/>
                </a:cubicBezTo>
                <a:lnTo>
                  <a:pt x="342900" y="260909"/>
                </a:lnTo>
                <a:cubicBezTo>
                  <a:pt x="342900" y="278663"/>
                  <a:pt x="333442" y="295065"/>
                  <a:pt x="318086" y="303933"/>
                </a:cubicBezTo>
                <a:lnTo>
                  <a:pt x="196264" y="374342"/>
                </a:lnTo>
                <a:cubicBezTo>
                  <a:pt x="180909" y="383219"/>
                  <a:pt x="161992" y="383219"/>
                  <a:pt x="146636" y="374342"/>
                </a:cubicBezTo>
                <a:lnTo>
                  <a:pt x="24814" y="303933"/>
                </a:lnTo>
                <a:cubicBezTo>
                  <a:pt x="9459" y="295065"/>
                  <a:pt x="0" y="278663"/>
                  <a:pt x="0" y="260909"/>
                </a:cubicBezTo>
                <a:lnTo>
                  <a:pt x="0" y="120091"/>
                </a:lnTo>
                <a:cubicBezTo>
                  <a:pt x="0" y="102346"/>
                  <a:pt x="9459" y="85944"/>
                  <a:pt x="24814" y="77067"/>
                </a:cubicBezTo>
                <a:lnTo>
                  <a:pt x="146636" y="6658"/>
                </a:lnTo>
                <a:cubicBezTo>
                  <a:pt x="154314" y="2219"/>
                  <a:pt x="162882" y="0"/>
                  <a:pt x="171451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A50AB90-A045-A03D-7F15-4BA1B7DC3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752892" y="4947189"/>
            <a:ext cx="798297" cy="886999"/>
          </a:xfrm>
          <a:custGeom>
            <a:avLst/>
            <a:gdLst>
              <a:gd name="connsiteX0" fmla="*/ 146636 w 342899"/>
              <a:gd name="connsiteY0" fmla="*/ 6658 h 381000"/>
              <a:gd name="connsiteX1" fmla="*/ 196264 w 342899"/>
              <a:gd name="connsiteY1" fmla="*/ 6658 h 381000"/>
              <a:gd name="connsiteX2" fmla="*/ 318086 w 342899"/>
              <a:gd name="connsiteY2" fmla="*/ 77067 h 381000"/>
              <a:gd name="connsiteX3" fmla="*/ 342900 w 342899"/>
              <a:gd name="connsiteY3" fmla="*/ 120091 h 381000"/>
              <a:gd name="connsiteX4" fmla="*/ 342900 w 342899"/>
              <a:gd name="connsiteY4" fmla="*/ 260909 h 381000"/>
              <a:gd name="connsiteX5" fmla="*/ 318086 w 342899"/>
              <a:gd name="connsiteY5" fmla="*/ 303933 h 381000"/>
              <a:gd name="connsiteX6" fmla="*/ 256140 w 342899"/>
              <a:gd name="connsiteY6" fmla="*/ 339738 h 381000"/>
              <a:gd name="connsiteX7" fmla="*/ 252683 w 342899"/>
              <a:gd name="connsiteY7" fmla="*/ 341738 h 381000"/>
              <a:gd name="connsiteX8" fmla="*/ 196264 w 342899"/>
              <a:gd name="connsiteY8" fmla="*/ 374342 h 381000"/>
              <a:gd name="connsiteX9" fmla="*/ 146636 w 342899"/>
              <a:gd name="connsiteY9" fmla="*/ 374342 h 381000"/>
              <a:gd name="connsiteX10" fmla="*/ 24814 w 342899"/>
              <a:gd name="connsiteY10" fmla="*/ 303933 h 381000"/>
              <a:gd name="connsiteX11" fmla="*/ 0 w 342899"/>
              <a:gd name="connsiteY11" fmla="*/ 260909 h 381000"/>
              <a:gd name="connsiteX12" fmla="*/ 0 w 342899"/>
              <a:gd name="connsiteY12" fmla="*/ 120091 h 381000"/>
              <a:gd name="connsiteX13" fmla="*/ 24814 w 342899"/>
              <a:gd name="connsiteY13" fmla="*/ 77067 h 381000"/>
              <a:gd name="connsiteX14" fmla="*/ 146636 w 342899"/>
              <a:gd name="connsiteY14" fmla="*/ 6658 h 381000"/>
              <a:gd name="connsiteX15" fmla="*/ 306271 w 342899"/>
              <a:gd name="connsiteY15" fmla="*/ 283445 h 381000"/>
              <a:gd name="connsiteX16" fmla="*/ 249586 w 342899"/>
              <a:gd name="connsiteY16" fmla="*/ 316211 h 381000"/>
              <a:gd name="connsiteX17" fmla="*/ 199532 w 342899"/>
              <a:gd name="connsiteY17" fmla="*/ 260137 h 381000"/>
              <a:gd name="connsiteX18" fmla="*/ 220986 w 342899"/>
              <a:gd name="connsiteY18" fmla="*/ 266338 h 381000"/>
              <a:gd name="connsiteX19" fmla="*/ 319268 w 342899"/>
              <a:gd name="connsiteY19" fmla="*/ 251489 h 381000"/>
              <a:gd name="connsiteX20" fmla="*/ 319268 w 342899"/>
              <a:gd name="connsiteY20" fmla="*/ 260909 h 381000"/>
              <a:gd name="connsiteX21" fmla="*/ 306271 w 342899"/>
              <a:gd name="connsiteY21" fmla="*/ 283445 h 381000"/>
              <a:gd name="connsiteX22" fmla="*/ 319268 w 342899"/>
              <a:gd name="connsiteY22" fmla="*/ 225038 h 381000"/>
              <a:gd name="connsiteX23" fmla="*/ 225256 w 342899"/>
              <a:gd name="connsiteY23" fmla="*/ 243068 h 381000"/>
              <a:gd name="connsiteX24" fmla="*/ 172830 w 342899"/>
              <a:gd name="connsiteY24" fmla="*/ 193938 h 381000"/>
              <a:gd name="connsiteX25" fmla="*/ 172761 w 342899"/>
              <a:gd name="connsiteY25" fmla="*/ 193519 h 381000"/>
              <a:gd name="connsiteX26" fmla="*/ 184166 w 342899"/>
              <a:gd name="connsiteY26" fmla="*/ 143151 h 381000"/>
              <a:gd name="connsiteX27" fmla="*/ 193587 w 342899"/>
              <a:gd name="connsiteY27" fmla="*/ 136960 h 381000"/>
              <a:gd name="connsiteX28" fmla="*/ 216167 w 342899"/>
              <a:gd name="connsiteY28" fmla="*/ 137322 h 381000"/>
              <a:gd name="connsiteX29" fmla="*/ 217137 w 342899"/>
              <a:gd name="connsiteY29" fmla="*/ 138055 h 381000"/>
              <a:gd name="connsiteX30" fmla="*/ 225586 w 342899"/>
              <a:gd name="connsiteY30" fmla="*/ 159696 h 381000"/>
              <a:gd name="connsiteX31" fmla="*/ 234746 w 342899"/>
              <a:gd name="connsiteY31" fmla="*/ 173688 h 381000"/>
              <a:gd name="connsiteX32" fmla="*/ 248723 w 342899"/>
              <a:gd name="connsiteY32" fmla="*/ 164525 h 381000"/>
              <a:gd name="connsiteX33" fmla="*/ 232588 w 342899"/>
              <a:gd name="connsiteY33" fmla="*/ 120139 h 381000"/>
              <a:gd name="connsiteX34" fmla="*/ 177971 w 342899"/>
              <a:gd name="connsiteY34" fmla="*/ 101022 h 381000"/>
              <a:gd name="connsiteX35" fmla="*/ 23632 w 342899"/>
              <a:gd name="connsiteY35" fmla="*/ 189214 h 381000"/>
              <a:gd name="connsiteX36" fmla="*/ 23632 w 342899"/>
              <a:gd name="connsiteY36" fmla="*/ 120091 h 381000"/>
              <a:gd name="connsiteX37" fmla="*/ 36630 w 342899"/>
              <a:gd name="connsiteY37" fmla="*/ 97555 h 381000"/>
              <a:gd name="connsiteX38" fmla="*/ 158453 w 342899"/>
              <a:gd name="connsiteY38" fmla="*/ 27146 h 381000"/>
              <a:gd name="connsiteX39" fmla="*/ 184448 w 342899"/>
              <a:gd name="connsiteY39" fmla="*/ 27146 h 381000"/>
              <a:gd name="connsiteX40" fmla="*/ 306271 w 342899"/>
              <a:gd name="connsiteY40" fmla="*/ 97555 h 381000"/>
              <a:gd name="connsiteX41" fmla="*/ 319268 w 342899"/>
              <a:gd name="connsiteY41" fmla="*/ 120091 h 381000"/>
              <a:gd name="connsiteX42" fmla="*/ 319268 w 342899"/>
              <a:gd name="connsiteY42" fmla="*/ 225038 h 381000"/>
              <a:gd name="connsiteX43" fmla="*/ 149376 w 342899"/>
              <a:gd name="connsiteY43" fmla="*/ 196748 h 381000"/>
              <a:gd name="connsiteX44" fmla="*/ 148963 w 342899"/>
              <a:gd name="connsiteY44" fmla="*/ 193157 h 381000"/>
              <a:gd name="connsiteX45" fmla="*/ 128855 w 342899"/>
              <a:gd name="connsiteY45" fmla="*/ 336747 h 381000"/>
              <a:gd name="connsiteX46" fmla="*/ 158453 w 342899"/>
              <a:gd name="connsiteY46" fmla="*/ 353854 h 381000"/>
              <a:gd name="connsiteX47" fmla="*/ 184448 w 342899"/>
              <a:gd name="connsiteY47" fmla="*/ 353854 h 381000"/>
              <a:gd name="connsiteX48" fmla="*/ 227924 w 342899"/>
              <a:gd name="connsiteY48" fmla="*/ 328727 h 381000"/>
              <a:gd name="connsiteX49" fmla="*/ 159269 w 342899"/>
              <a:gd name="connsiteY49" fmla="*/ 233924 h 381000"/>
              <a:gd name="connsiteX50" fmla="*/ 149544 w 342899"/>
              <a:gd name="connsiteY50" fmla="*/ 198006 h 381000"/>
              <a:gd name="connsiteX51" fmla="*/ 149462 w 342899"/>
              <a:gd name="connsiteY51" fmla="*/ 197463 h 381000"/>
              <a:gd name="connsiteX52" fmla="*/ 149376 w 342899"/>
              <a:gd name="connsiteY52" fmla="*/ 196748 h 381000"/>
              <a:gd name="connsiteX53" fmla="*/ 104188 w 342899"/>
              <a:gd name="connsiteY53" fmla="*/ 322498 h 381000"/>
              <a:gd name="connsiteX54" fmla="*/ 139730 w 342899"/>
              <a:gd name="connsiteY54" fmla="*/ 159791 h 381000"/>
              <a:gd name="connsiteX55" fmla="*/ 168860 w 342899"/>
              <a:gd name="connsiteY55" fmla="*/ 125120 h 381000"/>
              <a:gd name="connsiteX56" fmla="*/ 23632 w 342899"/>
              <a:gd name="connsiteY56" fmla="*/ 225504 h 381000"/>
              <a:gd name="connsiteX57" fmla="*/ 23632 w 342899"/>
              <a:gd name="connsiteY57" fmla="*/ 260909 h 381000"/>
              <a:gd name="connsiteX58" fmla="*/ 36630 w 342899"/>
              <a:gd name="connsiteY58" fmla="*/ 283445 h 381000"/>
              <a:gd name="connsiteX59" fmla="*/ 104188 w 342899"/>
              <a:gd name="connsiteY59" fmla="*/ 322498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42899" h="381000">
                <a:moveTo>
                  <a:pt x="146636" y="6658"/>
                </a:moveTo>
                <a:cubicBezTo>
                  <a:pt x="161992" y="-2219"/>
                  <a:pt x="180909" y="-2219"/>
                  <a:pt x="196264" y="6658"/>
                </a:cubicBezTo>
                <a:lnTo>
                  <a:pt x="318086" y="77067"/>
                </a:lnTo>
                <a:cubicBezTo>
                  <a:pt x="333442" y="85944"/>
                  <a:pt x="342900" y="102346"/>
                  <a:pt x="342900" y="120091"/>
                </a:cubicBezTo>
                <a:lnTo>
                  <a:pt x="342900" y="260909"/>
                </a:lnTo>
                <a:cubicBezTo>
                  <a:pt x="342900" y="278663"/>
                  <a:pt x="333442" y="295065"/>
                  <a:pt x="318086" y="303933"/>
                </a:cubicBezTo>
                <a:lnTo>
                  <a:pt x="256140" y="339738"/>
                </a:lnTo>
                <a:cubicBezTo>
                  <a:pt x="255093" y="340614"/>
                  <a:pt x="253921" y="341281"/>
                  <a:pt x="252683" y="341738"/>
                </a:cubicBezTo>
                <a:lnTo>
                  <a:pt x="196264" y="374342"/>
                </a:lnTo>
                <a:cubicBezTo>
                  <a:pt x="180909" y="383219"/>
                  <a:pt x="161992" y="383219"/>
                  <a:pt x="146636" y="374342"/>
                </a:cubicBezTo>
                <a:lnTo>
                  <a:pt x="24814" y="303933"/>
                </a:lnTo>
                <a:cubicBezTo>
                  <a:pt x="9459" y="295065"/>
                  <a:pt x="0" y="278663"/>
                  <a:pt x="0" y="260909"/>
                </a:cubicBezTo>
                <a:lnTo>
                  <a:pt x="0" y="120091"/>
                </a:lnTo>
                <a:cubicBezTo>
                  <a:pt x="0" y="102346"/>
                  <a:pt x="9459" y="85944"/>
                  <a:pt x="24814" y="77067"/>
                </a:cubicBezTo>
                <a:lnTo>
                  <a:pt x="146636" y="6658"/>
                </a:lnTo>
                <a:close/>
                <a:moveTo>
                  <a:pt x="306271" y="283445"/>
                </a:moveTo>
                <a:lnTo>
                  <a:pt x="249586" y="316211"/>
                </a:lnTo>
                <a:cubicBezTo>
                  <a:pt x="229564" y="299390"/>
                  <a:pt x="212509" y="280045"/>
                  <a:pt x="199532" y="260137"/>
                </a:cubicBezTo>
                <a:cubicBezTo>
                  <a:pt x="206312" y="262900"/>
                  <a:pt x="213517" y="264966"/>
                  <a:pt x="220986" y="266338"/>
                </a:cubicBezTo>
                <a:cubicBezTo>
                  <a:pt x="251228" y="271901"/>
                  <a:pt x="286640" y="266567"/>
                  <a:pt x="319268" y="251489"/>
                </a:cubicBezTo>
                <a:lnTo>
                  <a:pt x="319268" y="260909"/>
                </a:lnTo>
                <a:cubicBezTo>
                  <a:pt x="319268" y="270205"/>
                  <a:pt x="314314" y="278797"/>
                  <a:pt x="306271" y="283445"/>
                </a:cubicBezTo>
                <a:close/>
                <a:moveTo>
                  <a:pt x="319268" y="225038"/>
                </a:moveTo>
                <a:cubicBezTo>
                  <a:pt x="287712" y="242211"/>
                  <a:pt x="252939" y="248164"/>
                  <a:pt x="225256" y="243068"/>
                </a:cubicBezTo>
                <a:cubicBezTo>
                  <a:pt x="196728" y="237820"/>
                  <a:pt x="176969" y="221409"/>
                  <a:pt x="172830" y="193938"/>
                </a:cubicBezTo>
                <a:cubicBezTo>
                  <a:pt x="172809" y="193796"/>
                  <a:pt x="172785" y="193662"/>
                  <a:pt x="172761" y="193519"/>
                </a:cubicBezTo>
                <a:cubicBezTo>
                  <a:pt x="170213" y="173469"/>
                  <a:pt x="174006" y="156134"/>
                  <a:pt x="184166" y="143151"/>
                </a:cubicBezTo>
                <a:cubicBezTo>
                  <a:pt x="187402" y="140561"/>
                  <a:pt x="190564" y="138493"/>
                  <a:pt x="193587" y="136960"/>
                </a:cubicBezTo>
                <a:cubicBezTo>
                  <a:pt x="203660" y="131836"/>
                  <a:pt x="210884" y="132921"/>
                  <a:pt x="216167" y="137322"/>
                </a:cubicBezTo>
                <a:cubicBezTo>
                  <a:pt x="216480" y="137589"/>
                  <a:pt x="216804" y="137827"/>
                  <a:pt x="217137" y="138055"/>
                </a:cubicBezTo>
                <a:cubicBezTo>
                  <a:pt x="224649" y="145142"/>
                  <a:pt x="226941" y="153191"/>
                  <a:pt x="225586" y="159696"/>
                </a:cubicBezTo>
                <a:cubicBezTo>
                  <a:pt x="224257" y="166097"/>
                  <a:pt x="228357" y="172355"/>
                  <a:pt x="234746" y="173688"/>
                </a:cubicBezTo>
                <a:cubicBezTo>
                  <a:pt x="241134" y="175022"/>
                  <a:pt x="247392" y="170917"/>
                  <a:pt x="248723" y="164525"/>
                </a:cubicBezTo>
                <a:cubicBezTo>
                  <a:pt x="252144" y="148076"/>
                  <a:pt x="245325" y="131759"/>
                  <a:pt x="232588" y="120139"/>
                </a:cubicBezTo>
                <a:cubicBezTo>
                  <a:pt x="219793" y="108461"/>
                  <a:pt x="200822" y="101108"/>
                  <a:pt x="177971" y="101022"/>
                </a:cubicBezTo>
                <a:cubicBezTo>
                  <a:pt x="136609" y="100879"/>
                  <a:pt x="82578" y="124311"/>
                  <a:pt x="23632" y="189214"/>
                </a:cubicBezTo>
                <a:lnTo>
                  <a:pt x="23632" y="120091"/>
                </a:lnTo>
                <a:cubicBezTo>
                  <a:pt x="23632" y="110795"/>
                  <a:pt x="28587" y="102203"/>
                  <a:pt x="36630" y="97555"/>
                </a:cubicBezTo>
                <a:lnTo>
                  <a:pt x="158453" y="27146"/>
                </a:lnTo>
                <a:cubicBezTo>
                  <a:pt x="166496" y="22498"/>
                  <a:pt x="176405" y="22498"/>
                  <a:pt x="184448" y="27146"/>
                </a:cubicBezTo>
                <a:lnTo>
                  <a:pt x="306271" y="97555"/>
                </a:lnTo>
                <a:cubicBezTo>
                  <a:pt x="314314" y="102203"/>
                  <a:pt x="319268" y="110795"/>
                  <a:pt x="319268" y="120091"/>
                </a:cubicBezTo>
                <a:lnTo>
                  <a:pt x="319268" y="225038"/>
                </a:lnTo>
                <a:close/>
                <a:moveTo>
                  <a:pt x="149376" y="196748"/>
                </a:moveTo>
                <a:cubicBezTo>
                  <a:pt x="149221" y="195548"/>
                  <a:pt x="149083" y="194348"/>
                  <a:pt x="148963" y="193157"/>
                </a:cubicBezTo>
                <a:cubicBezTo>
                  <a:pt x="133359" y="228429"/>
                  <a:pt x="123523" y="277635"/>
                  <a:pt x="128855" y="336747"/>
                </a:cubicBezTo>
                <a:lnTo>
                  <a:pt x="158453" y="353854"/>
                </a:lnTo>
                <a:cubicBezTo>
                  <a:pt x="166496" y="358502"/>
                  <a:pt x="176405" y="358502"/>
                  <a:pt x="184448" y="353854"/>
                </a:cubicBezTo>
                <a:lnTo>
                  <a:pt x="227924" y="328727"/>
                </a:lnTo>
                <a:cubicBezTo>
                  <a:pt x="196752" y="300942"/>
                  <a:pt x="172435" y="267233"/>
                  <a:pt x="159269" y="233924"/>
                </a:cubicBezTo>
                <a:cubicBezTo>
                  <a:pt x="154569" y="222037"/>
                  <a:pt x="151205" y="209922"/>
                  <a:pt x="149544" y="198006"/>
                </a:cubicBezTo>
                <a:cubicBezTo>
                  <a:pt x="149517" y="197825"/>
                  <a:pt x="149489" y="197644"/>
                  <a:pt x="149462" y="197463"/>
                </a:cubicBezTo>
                <a:cubicBezTo>
                  <a:pt x="149426" y="197225"/>
                  <a:pt x="149397" y="196987"/>
                  <a:pt x="149376" y="196748"/>
                </a:cubicBezTo>
                <a:close/>
                <a:moveTo>
                  <a:pt x="104188" y="322498"/>
                </a:moveTo>
                <a:cubicBezTo>
                  <a:pt x="100903" y="253527"/>
                  <a:pt x="117006" y="197063"/>
                  <a:pt x="139730" y="159791"/>
                </a:cubicBezTo>
                <a:cubicBezTo>
                  <a:pt x="148435" y="145513"/>
                  <a:pt x="158349" y="133683"/>
                  <a:pt x="168860" y="125120"/>
                </a:cubicBezTo>
                <a:cubicBezTo>
                  <a:pt x="133319" y="128588"/>
                  <a:pt x="82180" y="153514"/>
                  <a:pt x="23632" y="225504"/>
                </a:cubicBezTo>
                <a:lnTo>
                  <a:pt x="23632" y="260909"/>
                </a:lnTo>
                <a:cubicBezTo>
                  <a:pt x="23632" y="270205"/>
                  <a:pt x="28587" y="278797"/>
                  <a:pt x="36630" y="283445"/>
                </a:cubicBezTo>
                <a:lnTo>
                  <a:pt x="104188" y="32249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1ADB6C-8FC3-A112-618C-03A8E1F5E4C7}"/>
              </a:ext>
            </a:extLst>
          </p:cNvPr>
          <p:cNvSpPr txBox="1"/>
          <p:nvPr/>
        </p:nvSpPr>
        <p:spPr>
          <a:xfrm>
            <a:off x="3463536" y="3220876"/>
            <a:ext cx="5509402" cy="25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63">
              <a:defRPr/>
            </a:pPr>
            <a:r>
              <a:rPr lang="en-US" sz="1632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Majority of tracked activity related to…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56FAF3-0844-AC8B-DF23-D5C7E345D306}"/>
              </a:ext>
            </a:extLst>
          </p:cNvPr>
          <p:cNvSpPr txBox="1"/>
          <p:nvPr/>
        </p:nvSpPr>
        <p:spPr>
          <a:xfrm>
            <a:off x="1633011" y="3979555"/>
            <a:ext cx="1272030" cy="38420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932563">
              <a:defRPr/>
            </a:pPr>
            <a:r>
              <a:rPr lang="en-US" sz="2448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/>
              </a:rPr>
              <a:t>Typhoon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C69D6E0-AE78-B657-0343-0D8705CBAF33}"/>
              </a:ext>
            </a:extLst>
          </p:cNvPr>
          <p:cNvSpPr/>
          <p:nvPr/>
        </p:nvSpPr>
        <p:spPr bwMode="auto">
          <a:xfrm>
            <a:off x="1633011" y="4459964"/>
            <a:ext cx="678849" cy="249481"/>
          </a:xfrm>
          <a:prstGeom prst="roundRect">
            <a:avLst>
              <a:gd name="adj" fmla="val 50000"/>
            </a:avLst>
          </a:prstGeom>
          <a:solidFill>
            <a:srgbClr val="FFB900"/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China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F7B8E8A-540E-2BC0-78E6-F1E421322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7388" y="3724888"/>
            <a:ext cx="804185" cy="893539"/>
          </a:xfrm>
          <a:custGeom>
            <a:avLst/>
            <a:gdLst>
              <a:gd name="connsiteX0" fmla="*/ 146636 w 342900"/>
              <a:gd name="connsiteY0" fmla="*/ 6658 h 381000"/>
              <a:gd name="connsiteX1" fmla="*/ 196264 w 342900"/>
              <a:gd name="connsiteY1" fmla="*/ 6658 h 381000"/>
              <a:gd name="connsiteX2" fmla="*/ 318087 w 342900"/>
              <a:gd name="connsiteY2" fmla="*/ 77067 h 381000"/>
              <a:gd name="connsiteX3" fmla="*/ 342900 w 342900"/>
              <a:gd name="connsiteY3" fmla="*/ 120091 h 381000"/>
              <a:gd name="connsiteX4" fmla="*/ 342900 w 342900"/>
              <a:gd name="connsiteY4" fmla="*/ 260909 h 381000"/>
              <a:gd name="connsiteX5" fmla="*/ 318087 w 342900"/>
              <a:gd name="connsiteY5" fmla="*/ 303933 h 381000"/>
              <a:gd name="connsiteX6" fmla="*/ 196264 w 342900"/>
              <a:gd name="connsiteY6" fmla="*/ 374342 h 381000"/>
              <a:gd name="connsiteX7" fmla="*/ 146636 w 342900"/>
              <a:gd name="connsiteY7" fmla="*/ 374342 h 381000"/>
              <a:gd name="connsiteX8" fmla="*/ 24814 w 342900"/>
              <a:gd name="connsiteY8" fmla="*/ 303933 h 381000"/>
              <a:gd name="connsiteX9" fmla="*/ 0 w 342900"/>
              <a:gd name="connsiteY9" fmla="*/ 260909 h 381000"/>
              <a:gd name="connsiteX10" fmla="*/ 0 w 342900"/>
              <a:gd name="connsiteY10" fmla="*/ 120091 h 381000"/>
              <a:gd name="connsiteX11" fmla="*/ 24814 w 342900"/>
              <a:gd name="connsiteY11" fmla="*/ 77067 h 381000"/>
              <a:gd name="connsiteX12" fmla="*/ 146636 w 342900"/>
              <a:gd name="connsiteY12" fmla="*/ 6658 h 381000"/>
              <a:gd name="connsiteX13" fmla="*/ 184448 w 342900"/>
              <a:gd name="connsiteY13" fmla="*/ 27146 h 381000"/>
              <a:gd name="connsiteX14" fmla="*/ 182247 w 342900"/>
              <a:gd name="connsiteY14" fmla="*/ 26013 h 381000"/>
              <a:gd name="connsiteX15" fmla="*/ 180444 w 342900"/>
              <a:gd name="connsiteY15" fmla="*/ 168316 h 381000"/>
              <a:gd name="connsiteX16" fmla="*/ 229353 w 342900"/>
              <a:gd name="connsiteY16" fmla="*/ 131036 h 381000"/>
              <a:gd name="connsiteX17" fmla="*/ 220972 w 342900"/>
              <a:gd name="connsiteY17" fmla="*/ 93202 h 381000"/>
              <a:gd name="connsiteX18" fmla="*/ 224338 w 342900"/>
              <a:gd name="connsiteY18" fmla="*/ 50197 h 381000"/>
              <a:gd name="connsiteX19" fmla="*/ 184448 w 342900"/>
              <a:gd name="connsiteY19" fmla="*/ 27146 h 381000"/>
              <a:gd name="connsiteX20" fmla="*/ 254038 w 342900"/>
              <a:gd name="connsiteY20" fmla="*/ 213312 h 381000"/>
              <a:gd name="connsiteX21" fmla="*/ 194280 w 342900"/>
              <a:gd name="connsiteY21" fmla="*/ 187652 h 381000"/>
              <a:gd name="connsiteX22" fmla="*/ 248346 w 342900"/>
              <a:gd name="connsiteY22" fmla="*/ 147190 h 381000"/>
              <a:gd name="connsiteX23" fmla="*/ 319017 w 342900"/>
              <a:gd name="connsiteY23" fmla="*/ 116481 h 381000"/>
              <a:gd name="connsiteX24" fmla="*/ 319269 w 342900"/>
              <a:gd name="connsiteY24" fmla="*/ 120091 h 381000"/>
              <a:gd name="connsiteX25" fmla="*/ 319269 w 342900"/>
              <a:gd name="connsiteY25" fmla="*/ 171069 h 381000"/>
              <a:gd name="connsiteX26" fmla="*/ 280275 w 342900"/>
              <a:gd name="connsiteY26" fmla="*/ 189690 h 381000"/>
              <a:gd name="connsiteX27" fmla="*/ 254038 w 342900"/>
              <a:gd name="connsiteY27" fmla="*/ 213312 h 381000"/>
              <a:gd name="connsiteX28" fmla="*/ 246079 w 342900"/>
              <a:gd name="connsiteY28" fmla="*/ 62770 h 381000"/>
              <a:gd name="connsiteX29" fmla="*/ 304456 w 342900"/>
              <a:gd name="connsiteY29" fmla="*/ 96507 h 381000"/>
              <a:gd name="connsiteX30" fmla="*/ 250353 w 342900"/>
              <a:gd name="connsiteY30" fmla="*/ 119139 h 381000"/>
              <a:gd name="connsiteX31" fmla="*/ 244531 w 342900"/>
              <a:gd name="connsiteY31" fmla="*/ 91326 h 381000"/>
              <a:gd name="connsiteX32" fmla="*/ 246079 w 342900"/>
              <a:gd name="connsiteY32" fmla="*/ 62770 h 381000"/>
              <a:gd name="connsiteX33" fmla="*/ 319269 w 342900"/>
              <a:gd name="connsiteY33" fmla="*/ 196196 h 381000"/>
              <a:gd name="connsiteX34" fmla="*/ 293674 w 342900"/>
              <a:gd name="connsiteY34" fmla="*/ 209179 h 381000"/>
              <a:gd name="connsiteX35" fmla="*/ 274761 w 342900"/>
              <a:gd name="connsiteY35" fmla="*/ 225743 h 381000"/>
              <a:gd name="connsiteX36" fmla="*/ 319269 w 342900"/>
              <a:gd name="connsiteY36" fmla="*/ 260737 h 381000"/>
              <a:gd name="connsiteX37" fmla="*/ 319269 w 342900"/>
              <a:gd name="connsiteY37" fmla="*/ 196196 h 381000"/>
              <a:gd name="connsiteX38" fmla="*/ 249635 w 342900"/>
              <a:gd name="connsiteY38" fmla="*/ 237963 h 381000"/>
              <a:gd name="connsiteX39" fmla="*/ 251509 w 342900"/>
              <a:gd name="connsiteY39" fmla="*/ 239068 h 381000"/>
              <a:gd name="connsiteX40" fmla="*/ 307977 w 342900"/>
              <a:gd name="connsiteY40" fmla="*/ 282369 h 381000"/>
              <a:gd name="connsiteX41" fmla="*/ 306271 w 342900"/>
              <a:gd name="connsiteY41" fmla="*/ 283445 h 381000"/>
              <a:gd name="connsiteX42" fmla="*/ 264416 w 342900"/>
              <a:gd name="connsiteY42" fmla="*/ 307639 h 381000"/>
              <a:gd name="connsiteX43" fmla="*/ 227807 w 342900"/>
              <a:gd name="connsiteY43" fmla="*/ 282254 h 381000"/>
              <a:gd name="connsiteX44" fmla="*/ 193293 w 342900"/>
              <a:gd name="connsiteY44" fmla="*/ 271110 h 381000"/>
              <a:gd name="connsiteX45" fmla="*/ 186747 w 342900"/>
              <a:gd name="connsiteY45" fmla="*/ 210083 h 381000"/>
              <a:gd name="connsiteX46" fmla="*/ 249635 w 342900"/>
              <a:gd name="connsiteY46" fmla="*/ 237963 h 381000"/>
              <a:gd name="connsiteX47" fmla="*/ 217646 w 342900"/>
              <a:gd name="connsiteY47" fmla="*/ 303619 h 381000"/>
              <a:gd name="connsiteX48" fmla="*/ 242722 w 342900"/>
              <a:gd name="connsiteY48" fmla="*/ 320173 h 381000"/>
              <a:gd name="connsiteX49" fmla="*/ 185779 w 342900"/>
              <a:gd name="connsiteY49" fmla="*/ 353092 h 381000"/>
              <a:gd name="connsiteX50" fmla="*/ 192745 w 342900"/>
              <a:gd name="connsiteY50" fmla="*/ 295237 h 381000"/>
              <a:gd name="connsiteX51" fmla="*/ 217646 w 342900"/>
              <a:gd name="connsiteY51" fmla="*/ 303619 h 381000"/>
              <a:gd name="connsiteX52" fmla="*/ 161452 w 342900"/>
              <a:gd name="connsiteY52" fmla="*/ 355340 h 381000"/>
              <a:gd name="connsiteX53" fmla="*/ 169695 w 342900"/>
              <a:gd name="connsiteY53" fmla="*/ 277292 h 381000"/>
              <a:gd name="connsiteX54" fmla="*/ 163356 w 342900"/>
              <a:gd name="connsiteY54" fmla="*/ 213541 h 381000"/>
              <a:gd name="connsiteX55" fmla="*/ 110885 w 342900"/>
              <a:gd name="connsiteY55" fmla="*/ 249669 h 381000"/>
              <a:gd name="connsiteX56" fmla="*/ 119323 w 342900"/>
              <a:gd name="connsiteY56" fmla="*/ 287684 h 381000"/>
              <a:gd name="connsiteX57" fmla="*/ 116201 w 342900"/>
              <a:gd name="connsiteY57" fmla="*/ 329441 h 381000"/>
              <a:gd name="connsiteX58" fmla="*/ 158453 w 342900"/>
              <a:gd name="connsiteY58" fmla="*/ 353854 h 381000"/>
              <a:gd name="connsiteX59" fmla="*/ 161452 w 342900"/>
              <a:gd name="connsiteY59" fmla="*/ 355340 h 381000"/>
              <a:gd name="connsiteX60" fmla="*/ 89702 w 342900"/>
              <a:gd name="connsiteY60" fmla="*/ 260976 h 381000"/>
              <a:gd name="connsiteX61" fmla="*/ 95765 w 342900"/>
              <a:gd name="connsiteY61" fmla="*/ 289551 h 381000"/>
              <a:gd name="connsiteX62" fmla="*/ 94416 w 342900"/>
              <a:gd name="connsiteY62" fmla="*/ 316849 h 381000"/>
              <a:gd name="connsiteX63" fmla="*/ 37462 w 342900"/>
              <a:gd name="connsiteY63" fmla="*/ 283931 h 381000"/>
              <a:gd name="connsiteX64" fmla="*/ 89702 w 342900"/>
              <a:gd name="connsiteY64" fmla="*/ 260976 h 381000"/>
              <a:gd name="connsiteX65" fmla="*/ 23806 w 342900"/>
              <a:gd name="connsiteY65" fmla="*/ 263919 h 381000"/>
              <a:gd name="connsiteX66" fmla="*/ 148838 w 342900"/>
              <a:gd name="connsiteY66" fmla="*/ 194881 h 381000"/>
              <a:gd name="connsiteX67" fmla="*/ 90057 w 342900"/>
              <a:gd name="connsiteY67" fmla="*/ 166373 h 381000"/>
              <a:gd name="connsiteX68" fmla="*/ 62625 w 342900"/>
              <a:gd name="connsiteY68" fmla="*/ 191310 h 381000"/>
              <a:gd name="connsiteX69" fmla="*/ 23632 w 342900"/>
              <a:gd name="connsiteY69" fmla="*/ 209931 h 381000"/>
              <a:gd name="connsiteX70" fmla="*/ 23632 w 342900"/>
              <a:gd name="connsiteY70" fmla="*/ 260909 h 381000"/>
              <a:gd name="connsiteX71" fmla="*/ 23806 w 342900"/>
              <a:gd name="connsiteY71" fmla="*/ 263919 h 381000"/>
              <a:gd name="connsiteX72" fmla="*/ 69061 w 342900"/>
              <a:gd name="connsiteY72" fmla="*/ 154276 h 381000"/>
              <a:gd name="connsiteX73" fmla="*/ 23632 w 342900"/>
              <a:gd name="connsiteY73" fmla="*/ 123825 h 381000"/>
              <a:gd name="connsiteX74" fmla="*/ 23632 w 342900"/>
              <a:gd name="connsiteY74" fmla="*/ 184804 h 381000"/>
              <a:gd name="connsiteX75" fmla="*/ 49227 w 342900"/>
              <a:gd name="connsiteY75" fmla="*/ 171822 h 381000"/>
              <a:gd name="connsiteX76" fmla="*/ 69061 w 342900"/>
              <a:gd name="connsiteY76" fmla="*/ 154276 h 381000"/>
              <a:gd name="connsiteX77" fmla="*/ 32190 w 342900"/>
              <a:gd name="connsiteY77" fmla="*/ 100794 h 381000"/>
              <a:gd name="connsiteX78" fmla="*/ 157176 w 342900"/>
              <a:gd name="connsiteY78" fmla="*/ 172707 h 381000"/>
              <a:gd name="connsiteX79" fmla="*/ 152290 w 342900"/>
              <a:gd name="connsiteY79" fmla="*/ 107804 h 381000"/>
              <a:gd name="connsiteX80" fmla="*/ 115062 w 342900"/>
              <a:gd name="connsiteY80" fmla="*/ 96088 h 381000"/>
              <a:gd name="connsiteX81" fmla="*/ 80288 w 342900"/>
              <a:gd name="connsiteY81" fmla="*/ 72323 h 381000"/>
              <a:gd name="connsiteX82" fmla="*/ 36630 w 342900"/>
              <a:gd name="connsiteY82" fmla="*/ 97555 h 381000"/>
              <a:gd name="connsiteX83" fmla="*/ 32190 w 342900"/>
              <a:gd name="connsiteY83" fmla="*/ 100794 h 381000"/>
              <a:gd name="connsiteX84" fmla="*/ 102063 w 342900"/>
              <a:gd name="connsiteY84" fmla="*/ 59741 h 381000"/>
              <a:gd name="connsiteX85" fmla="*/ 125221 w 342900"/>
              <a:gd name="connsiteY85" fmla="*/ 74733 h 381000"/>
              <a:gd name="connsiteX86" fmla="*/ 152767 w 342900"/>
              <a:gd name="connsiteY86" fmla="*/ 83715 h 381000"/>
              <a:gd name="connsiteX87" fmla="*/ 158234 w 342900"/>
              <a:gd name="connsiteY87" fmla="*/ 27270 h 381000"/>
              <a:gd name="connsiteX88" fmla="*/ 102063 w 342900"/>
              <a:gd name="connsiteY88" fmla="*/ 59741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42900" h="381000">
                <a:moveTo>
                  <a:pt x="146636" y="6658"/>
                </a:moveTo>
                <a:cubicBezTo>
                  <a:pt x="161992" y="-2219"/>
                  <a:pt x="180909" y="-2219"/>
                  <a:pt x="196264" y="6658"/>
                </a:cubicBezTo>
                <a:lnTo>
                  <a:pt x="318087" y="77067"/>
                </a:lnTo>
                <a:cubicBezTo>
                  <a:pt x="333442" y="85944"/>
                  <a:pt x="342900" y="102346"/>
                  <a:pt x="342900" y="120091"/>
                </a:cubicBezTo>
                <a:lnTo>
                  <a:pt x="342900" y="260909"/>
                </a:lnTo>
                <a:cubicBezTo>
                  <a:pt x="342900" y="278663"/>
                  <a:pt x="333442" y="295065"/>
                  <a:pt x="318087" y="303933"/>
                </a:cubicBezTo>
                <a:lnTo>
                  <a:pt x="196264" y="374342"/>
                </a:lnTo>
                <a:cubicBezTo>
                  <a:pt x="180909" y="383219"/>
                  <a:pt x="161992" y="383219"/>
                  <a:pt x="146636" y="374342"/>
                </a:cubicBezTo>
                <a:lnTo>
                  <a:pt x="24814" y="303933"/>
                </a:lnTo>
                <a:cubicBezTo>
                  <a:pt x="9459" y="295065"/>
                  <a:pt x="0" y="278663"/>
                  <a:pt x="0" y="260909"/>
                </a:cubicBezTo>
                <a:lnTo>
                  <a:pt x="0" y="120091"/>
                </a:lnTo>
                <a:cubicBezTo>
                  <a:pt x="0" y="102346"/>
                  <a:pt x="9459" y="85944"/>
                  <a:pt x="24814" y="77067"/>
                </a:cubicBezTo>
                <a:lnTo>
                  <a:pt x="146636" y="6658"/>
                </a:lnTo>
                <a:close/>
                <a:moveTo>
                  <a:pt x="184448" y="27146"/>
                </a:moveTo>
                <a:cubicBezTo>
                  <a:pt x="183729" y="26727"/>
                  <a:pt x="182993" y="26346"/>
                  <a:pt x="182247" y="26013"/>
                </a:cubicBezTo>
                <a:cubicBezTo>
                  <a:pt x="174431" y="83649"/>
                  <a:pt x="173848" y="114681"/>
                  <a:pt x="180444" y="168316"/>
                </a:cubicBezTo>
                <a:cubicBezTo>
                  <a:pt x="197733" y="153057"/>
                  <a:pt x="213193" y="141132"/>
                  <a:pt x="229353" y="131036"/>
                </a:cubicBezTo>
                <a:cubicBezTo>
                  <a:pt x="224902" y="117577"/>
                  <a:pt x="221964" y="105708"/>
                  <a:pt x="220972" y="93202"/>
                </a:cubicBezTo>
                <a:cubicBezTo>
                  <a:pt x="219919" y="79915"/>
                  <a:pt x="221101" y="66494"/>
                  <a:pt x="224338" y="50197"/>
                </a:cubicBezTo>
                <a:lnTo>
                  <a:pt x="184448" y="27146"/>
                </a:lnTo>
                <a:close/>
                <a:moveTo>
                  <a:pt x="254038" y="213312"/>
                </a:moveTo>
                <a:cubicBezTo>
                  <a:pt x="236937" y="204035"/>
                  <a:pt x="217980" y="196034"/>
                  <a:pt x="194280" y="187652"/>
                </a:cubicBezTo>
                <a:cubicBezTo>
                  <a:pt x="214093" y="170031"/>
                  <a:pt x="230704" y="157505"/>
                  <a:pt x="248346" y="147190"/>
                </a:cubicBezTo>
                <a:cubicBezTo>
                  <a:pt x="268124" y="135636"/>
                  <a:pt x="289599" y="126616"/>
                  <a:pt x="319017" y="116481"/>
                </a:cubicBezTo>
                <a:cubicBezTo>
                  <a:pt x="319184" y="117662"/>
                  <a:pt x="319269" y="118872"/>
                  <a:pt x="319269" y="120091"/>
                </a:cubicBezTo>
                <a:lnTo>
                  <a:pt x="319269" y="171069"/>
                </a:lnTo>
                <a:cubicBezTo>
                  <a:pt x="303500" y="176422"/>
                  <a:pt x="291265" y="182118"/>
                  <a:pt x="280275" y="189690"/>
                </a:cubicBezTo>
                <a:cubicBezTo>
                  <a:pt x="270794" y="196225"/>
                  <a:pt x="262602" y="203902"/>
                  <a:pt x="254038" y="213312"/>
                </a:cubicBezTo>
                <a:close/>
                <a:moveTo>
                  <a:pt x="246079" y="62770"/>
                </a:moveTo>
                <a:lnTo>
                  <a:pt x="304456" y="96507"/>
                </a:lnTo>
                <a:cubicBezTo>
                  <a:pt x="283762" y="103832"/>
                  <a:pt x="266394" y="110909"/>
                  <a:pt x="250353" y="119139"/>
                </a:cubicBezTo>
                <a:cubicBezTo>
                  <a:pt x="247112" y="108709"/>
                  <a:pt x="245221" y="100051"/>
                  <a:pt x="244531" y="91326"/>
                </a:cubicBezTo>
                <a:cubicBezTo>
                  <a:pt x="243855" y="82810"/>
                  <a:pt x="244294" y="73847"/>
                  <a:pt x="246079" y="62770"/>
                </a:cubicBezTo>
                <a:close/>
                <a:moveTo>
                  <a:pt x="319269" y="196196"/>
                </a:moveTo>
                <a:cubicBezTo>
                  <a:pt x="308733" y="200206"/>
                  <a:pt x="300729" y="204311"/>
                  <a:pt x="293674" y="209179"/>
                </a:cubicBezTo>
                <a:cubicBezTo>
                  <a:pt x="287207" y="213627"/>
                  <a:pt x="281267" y="218904"/>
                  <a:pt x="274761" y="225743"/>
                </a:cubicBezTo>
                <a:cubicBezTo>
                  <a:pt x="289550" y="235515"/>
                  <a:pt x="303590" y="246802"/>
                  <a:pt x="319269" y="260737"/>
                </a:cubicBezTo>
                <a:lnTo>
                  <a:pt x="319269" y="196196"/>
                </a:lnTo>
                <a:close/>
                <a:moveTo>
                  <a:pt x="249635" y="237963"/>
                </a:moveTo>
                <a:cubicBezTo>
                  <a:pt x="250233" y="238392"/>
                  <a:pt x="250861" y="238763"/>
                  <a:pt x="251509" y="239068"/>
                </a:cubicBezTo>
                <a:cubicBezTo>
                  <a:pt x="270204" y="250174"/>
                  <a:pt x="287036" y="263471"/>
                  <a:pt x="307977" y="282369"/>
                </a:cubicBezTo>
                <a:cubicBezTo>
                  <a:pt x="307425" y="282750"/>
                  <a:pt x="306856" y="283112"/>
                  <a:pt x="306271" y="283445"/>
                </a:cubicBezTo>
                <a:lnTo>
                  <a:pt x="264416" y="307639"/>
                </a:lnTo>
                <a:cubicBezTo>
                  <a:pt x="251485" y="296170"/>
                  <a:pt x="240173" y="288150"/>
                  <a:pt x="227807" y="282254"/>
                </a:cubicBezTo>
                <a:cubicBezTo>
                  <a:pt x="217147" y="277177"/>
                  <a:pt x="206120" y="273872"/>
                  <a:pt x="193293" y="271110"/>
                </a:cubicBezTo>
                <a:cubicBezTo>
                  <a:pt x="192989" y="251651"/>
                  <a:pt x="190826" y="232458"/>
                  <a:pt x="186747" y="210083"/>
                </a:cubicBezTo>
                <a:cubicBezTo>
                  <a:pt x="212958" y="219361"/>
                  <a:pt x="232329" y="227876"/>
                  <a:pt x="249635" y="237963"/>
                </a:cubicBezTo>
                <a:close/>
                <a:moveTo>
                  <a:pt x="217646" y="303619"/>
                </a:moveTo>
                <a:cubicBezTo>
                  <a:pt x="225688" y="307448"/>
                  <a:pt x="233540" y="312572"/>
                  <a:pt x="242722" y="320173"/>
                </a:cubicBezTo>
                <a:lnTo>
                  <a:pt x="185779" y="353092"/>
                </a:lnTo>
                <a:cubicBezTo>
                  <a:pt x="189340" y="331241"/>
                  <a:pt x="191714" y="312706"/>
                  <a:pt x="192745" y="295237"/>
                </a:cubicBezTo>
                <a:cubicBezTo>
                  <a:pt x="202425" y="297523"/>
                  <a:pt x="210275" y="300104"/>
                  <a:pt x="217646" y="303619"/>
                </a:cubicBezTo>
                <a:close/>
                <a:moveTo>
                  <a:pt x="161452" y="355340"/>
                </a:moveTo>
                <a:cubicBezTo>
                  <a:pt x="166806" y="323488"/>
                  <a:pt x="169585" y="299885"/>
                  <a:pt x="169695" y="277292"/>
                </a:cubicBezTo>
                <a:cubicBezTo>
                  <a:pt x="169793" y="257232"/>
                  <a:pt x="167787" y="237668"/>
                  <a:pt x="163356" y="213541"/>
                </a:cubicBezTo>
                <a:cubicBezTo>
                  <a:pt x="144741" y="228295"/>
                  <a:pt x="128367" y="239620"/>
                  <a:pt x="110885" y="249669"/>
                </a:cubicBezTo>
                <a:cubicBezTo>
                  <a:pt x="115368" y="263195"/>
                  <a:pt x="118326" y="275111"/>
                  <a:pt x="119323" y="287684"/>
                </a:cubicBezTo>
                <a:cubicBezTo>
                  <a:pt x="120349" y="300618"/>
                  <a:pt x="119253" y="313696"/>
                  <a:pt x="116201" y="329441"/>
                </a:cubicBezTo>
                <a:lnTo>
                  <a:pt x="158453" y="353854"/>
                </a:lnTo>
                <a:cubicBezTo>
                  <a:pt x="159428" y="354425"/>
                  <a:pt x="160430" y="354921"/>
                  <a:pt x="161452" y="355340"/>
                </a:cubicBezTo>
                <a:close/>
                <a:moveTo>
                  <a:pt x="89702" y="260976"/>
                </a:moveTo>
                <a:cubicBezTo>
                  <a:pt x="93091" y="271748"/>
                  <a:pt x="95057" y="280616"/>
                  <a:pt x="95765" y="289551"/>
                </a:cubicBezTo>
                <a:cubicBezTo>
                  <a:pt x="96414" y="297742"/>
                  <a:pt x="96033" y="306343"/>
                  <a:pt x="94416" y="316849"/>
                </a:cubicBezTo>
                <a:lnTo>
                  <a:pt x="37462" y="283931"/>
                </a:lnTo>
                <a:cubicBezTo>
                  <a:pt x="57633" y="275825"/>
                  <a:pt x="74457" y="268548"/>
                  <a:pt x="89702" y="260976"/>
                </a:cubicBezTo>
                <a:close/>
                <a:moveTo>
                  <a:pt x="23806" y="263919"/>
                </a:moveTo>
                <a:cubicBezTo>
                  <a:pt x="80256" y="241449"/>
                  <a:pt x="108894" y="226562"/>
                  <a:pt x="148838" y="194881"/>
                </a:cubicBezTo>
                <a:cubicBezTo>
                  <a:pt x="126199" y="184852"/>
                  <a:pt x="107541" y="175908"/>
                  <a:pt x="90057" y="166373"/>
                </a:cubicBezTo>
                <a:cubicBezTo>
                  <a:pt x="81055" y="176384"/>
                  <a:pt x="72547" y="184480"/>
                  <a:pt x="62625" y="191310"/>
                </a:cubicBezTo>
                <a:cubicBezTo>
                  <a:pt x="51636" y="198882"/>
                  <a:pt x="39401" y="204578"/>
                  <a:pt x="23632" y="209931"/>
                </a:cubicBezTo>
                <a:lnTo>
                  <a:pt x="23632" y="260909"/>
                </a:lnTo>
                <a:cubicBezTo>
                  <a:pt x="23632" y="261919"/>
                  <a:pt x="23691" y="262928"/>
                  <a:pt x="23806" y="263919"/>
                </a:cubicBezTo>
                <a:close/>
                <a:moveTo>
                  <a:pt x="69061" y="154276"/>
                </a:moveTo>
                <a:cubicBezTo>
                  <a:pt x="54488" y="145437"/>
                  <a:pt x="39935" y="135636"/>
                  <a:pt x="23632" y="123825"/>
                </a:cubicBezTo>
                <a:lnTo>
                  <a:pt x="23632" y="184804"/>
                </a:lnTo>
                <a:cubicBezTo>
                  <a:pt x="34168" y="180794"/>
                  <a:pt x="42171" y="176689"/>
                  <a:pt x="49227" y="171822"/>
                </a:cubicBezTo>
                <a:cubicBezTo>
                  <a:pt x="55997" y="167164"/>
                  <a:pt x="62192" y="161601"/>
                  <a:pt x="69061" y="154276"/>
                </a:cubicBezTo>
                <a:close/>
                <a:moveTo>
                  <a:pt x="32190" y="100794"/>
                </a:moveTo>
                <a:cubicBezTo>
                  <a:pt x="76219" y="133140"/>
                  <a:pt x="105898" y="149933"/>
                  <a:pt x="157176" y="172707"/>
                </a:cubicBezTo>
                <a:cubicBezTo>
                  <a:pt x="154103" y="147980"/>
                  <a:pt x="152472" y="127759"/>
                  <a:pt x="152290" y="107804"/>
                </a:cubicBezTo>
                <a:cubicBezTo>
                  <a:pt x="138290" y="104927"/>
                  <a:pt x="126465" y="101527"/>
                  <a:pt x="115062" y="96088"/>
                </a:cubicBezTo>
                <a:cubicBezTo>
                  <a:pt x="103284" y="90478"/>
                  <a:pt x="92463" y="82934"/>
                  <a:pt x="80288" y="72323"/>
                </a:cubicBezTo>
                <a:lnTo>
                  <a:pt x="36630" y="97555"/>
                </a:lnTo>
                <a:cubicBezTo>
                  <a:pt x="35022" y="98489"/>
                  <a:pt x="33537" y="99574"/>
                  <a:pt x="32190" y="100794"/>
                </a:cubicBezTo>
                <a:close/>
                <a:moveTo>
                  <a:pt x="102063" y="59741"/>
                </a:moveTo>
                <a:cubicBezTo>
                  <a:pt x="110433" y="66484"/>
                  <a:pt x="117745" y="71171"/>
                  <a:pt x="125221" y="74733"/>
                </a:cubicBezTo>
                <a:cubicBezTo>
                  <a:pt x="133253" y="78562"/>
                  <a:pt x="141852" y="81277"/>
                  <a:pt x="152767" y="83715"/>
                </a:cubicBezTo>
                <a:cubicBezTo>
                  <a:pt x="153581" y="66704"/>
                  <a:pt x="155402" y="48711"/>
                  <a:pt x="158234" y="27270"/>
                </a:cubicBezTo>
                <a:lnTo>
                  <a:pt x="102063" y="59741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83AA08B-44F3-6543-1FD7-64C43C5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684519" y="4947189"/>
            <a:ext cx="798297" cy="886999"/>
          </a:xfrm>
          <a:custGeom>
            <a:avLst/>
            <a:gdLst>
              <a:gd name="connsiteX0" fmla="*/ 196264 w 342899"/>
              <a:gd name="connsiteY0" fmla="*/ 6658 h 381000"/>
              <a:gd name="connsiteX1" fmla="*/ 146636 w 342899"/>
              <a:gd name="connsiteY1" fmla="*/ 6658 h 381000"/>
              <a:gd name="connsiteX2" fmla="*/ 24814 w 342899"/>
              <a:gd name="connsiteY2" fmla="*/ 77067 h 381000"/>
              <a:gd name="connsiteX3" fmla="*/ 0 w 342899"/>
              <a:gd name="connsiteY3" fmla="*/ 120091 h 381000"/>
              <a:gd name="connsiteX4" fmla="*/ 0 w 342899"/>
              <a:gd name="connsiteY4" fmla="*/ 260909 h 381000"/>
              <a:gd name="connsiteX5" fmla="*/ 24814 w 342899"/>
              <a:gd name="connsiteY5" fmla="*/ 303933 h 381000"/>
              <a:gd name="connsiteX6" fmla="*/ 146636 w 342899"/>
              <a:gd name="connsiteY6" fmla="*/ 374342 h 381000"/>
              <a:gd name="connsiteX7" fmla="*/ 196264 w 342899"/>
              <a:gd name="connsiteY7" fmla="*/ 374342 h 381000"/>
              <a:gd name="connsiteX8" fmla="*/ 318086 w 342899"/>
              <a:gd name="connsiteY8" fmla="*/ 303933 h 381000"/>
              <a:gd name="connsiteX9" fmla="*/ 342900 w 342899"/>
              <a:gd name="connsiteY9" fmla="*/ 260909 h 381000"/>
              <a:gd name="connsiteX10" fmla="*/ 342900 w 342899"/>
              <a:gd name="connsiteY10" fmla="*/ 120091 h 381000"/>
              <a:gd name="connsiteX11" fmla="*/ 318086 w 342899"/>
              <a:gd name="connsiteY11" fmla="*/ 77067 h 381000"/>
              <a:gd name="connsiteX12" fmla="*/ 196264 w 342899"/>
              <a:gd name="connsiteY12" fmla="*/ 6658 h 381000"/>
              <a:gd name="connsiteX13" fmla="*/ 158453 w 342899"/>
              <a:gd name="connsiteY13" fmla="*/ 27146 h 381000"/>
              <a:gd name="connsiteX14" fmla="*/ 184448 w 342899"/>
              <a:gd name="connsiteY14" fmla="*/ 27146 h 381000"/>
              <a:gd name="connsiteX15" fmla="*/ 306271 w 342899"/>
              <a:gd name="connsiteY15" fmla="*/ 97555 h 381000"/>
              <a:gd name="connsiteX16" fmla="*/ 319268 w 342899"/>
              <a:gd name="connsiteY16" fmla="*/ 120091 h 381000"/>
              <a:gd name="connsiteX17" fmla="*/ 319268 w 342899"/>
              <a:gd name="connsiteY17" fmla="*/ 127216 h 381000"/>
              <a:gd name="connsiteX18" fmla="*/ 319046 w 342899"/>
              <a:gd name="connsiteY18" fmla="*/ 127044 h 381000"/>
              <a:gd name="connsiteX19" fmla="*/ 314937 w 342899"/>
              <a:gd name="connsiteY19" fmla="*/ 123882 h 381000"/>
              <a:gd name="connsiteX20" fmla="*/ 282757 w 342899"/>
              <a:gd name="connsiteY20" fmla="*/ 112462 h 381000"/>
              <a:gd name="connsiteX21" fmla="*/ 248683 w 342899"/>
              <a:gd name="connsiteY21" fmla="*/ 125301 h 381000"/>
              <a:gd name="connsiteX22" fmla="*/ 248342 w 342899"/>
              <a:gd name="connsiteY22" fmla="*/ 125549 h 381000"/>
              <a:gd name="connsiteX23" fmla="*/ 226961 w 342899"/>
              <a:gd name="connsiteY23" fmla="*/ 133922 h 381000"/>
              <a:gd name="connsiteX24" fmla="*/ 206292 w 342899"/>
              <a:gd name="connsiteY24" fmla="*/ 125759 h 381000"/>
              <a:gd name="connsiteX25" fmla="*/ 206015 w 342899"/>
              <a:gd name="connsiteY25" fmla="*/ 125549 h 381000"/>
              <a:gd name="connsiteX26" fmla="*/ 171148 w 342899"/>
              <a:gd name="connsiteY26" fmla="*/ 112452 h 381000"/>
              <a:gd name="connsiteX27" fmla="*/ 135736 w 342899"/>
              <a:gd name="connsiteY27" fmla="*/ 125349 h 381000"/>
              <a:gd name="connsiteX28" fmla="*/ 115134 w 342899"/>
              <a:gd name="connsiteY28" fmla="*/ 133922 h 381000"/>
              <a:gd name="connsiteX29" fmla="*/ 93512 w 342899"/>
              <a:gd name="connsiteY29" fmla="*/ 125397 h 381000"/>
              <a:gd name="connsiteX30" fmla="*/ 92915 w 342899"/>
              <a:gd name="connsiteY30" fmla="*/ 124968 h 381000"/>
              <a:gd name="connsiteX31" fmla="*/ 59120 w 342899"/>
              <a:gd name="connsiteY31" fmla="*/ 112452 h 381000"/>
              <a:gd name="connsiteX32" fmla="*/ 26769 w 342899"/>
              <a:gd name="connsiteY32" fmla="*/ 124492 h 381000"/>
              <a:gd name="connsiteX33" fmla="*/ 23632 w 342899"/>
              <a:gd name="connsiteY33" fmla="*/ 127035 h 381000"/>
              <a:gd name="connsiteX34" fmla="*/ 23632 w 342899"/>
              <a:gd name="connsiteY34" fmla="*/ 120091 h 381000"/>
              <a:gd name="connsiteX35" fmla="*/ 36630 w 342899"/>
              <a:gd name="connsiteY35" fmla="*/ 97555 h 381000"/>
              <a:gd name="connsiteX36" fmla="*/ 158453 w 342899"/>
              <a:gd name="connsiteY36" fmla="*/ 27146 h 381000"/>
              <a:gd name="connsiteX37" fmla="*/ 23632 w 342899"/>
              <a:gd name="connsiteY37" fmla="*/ 155534 h 381000"/>
              <a:gd name="connsiteX38" fmla="*/ 23632 w 342899"/>
              <a:gd name="connsiteY38" fmla="*/ 188538 h 381000"/>
              <a:gd name="connsiteX39" fmla="*/ 26769 w 342899"/>
              <a:gd name="connsiteY39" fmla="*/ 185995 h 381000"/>
              <a:gd name="connsiteX40" fmla="*/ 59120 w 342899"/>
              <a:gd name="connsiteY40" fmla="*/ 173965 h 381000"/>
              <a:gd name="connsiteX41" fmla="*/ 92915 w 342899"/>
              <a:gd name="connsiteY41" fmla="*/ 186481 h 381000"/>
              <a:gd name="connsiteX42" fmla="*/ 93512 w 342899"/>
              <a:gd name="connsiteY42" fmla="*/ 186909 h 381000"/>
              <a:gd name="connsiteX43" fmla="*/ 115134 w 342899"/>
              <a:gd name="connsiteY43" fmla="*/ 195424 h 381000"/>
              <a:gd name="connsiteX44" fmla="*/ 135736 w 342899"/>
              <a:gd name="connsiteY44" fmla="*/ 186861 h 381000"/>
              <a:gd name="connsiteX45" fmla="*/ 171148 w 342899"/>
              <a:gd name="connsiteY45" fmla="*/ 173965 h 381000"/>
              <a:gd name="connsiteX46" fmla="*/ 206015 w 342899"/>
              <a:gd name="connsiteY46" fmla="*/ 187061 h 381000"/>
              <a:gd name="connsiteX47" fmla="*/ 206292 w 342899"/>
              <a:gd name="connsiteY47" fmla="*/ 187271 h 381000"/>
              <a:gd name="connsiteX48" fmla="*/ 226961 w 342899"/>
              <a:gd name="connsiteY48" fmla="*/ 195434 h 381000"/>
              <a:gd name="connsiteX49" fmla="*/ 248342 w 342899"/>
              <a:gd name="connsiteY49" fmla="*/ 187061 h 381000"/>
              <a:gd name="connsiteX50" fmla="*/ 248683 w 342899"/>
              <a:gd name="connsiteY50" fmla="*/ 186814 h 381000"/>
              <a:gd name="connsiteX51" fmla="*/ 282757 w 342899"/>
              <a:gd name="connsiteY51" fmla="*/ 173965 h 381000"/>
              <a:gd name="connsiteX52" fmla="*/ 314937 w 342899"/>
              <a:gd name="connsiteY52" fmla="*/ 185395 h 381000"/>
              <a:gd name="connsiteX53" fmla="*/ 319045 w 342899"/>
              <a:gd name="connsiteY53" fmla="*/ 188547 h 381000"/>
              <a:gd name="connsiteX54" fmla="*/ 319268 w 342899"/>
              <a:gd name="connsiteY54" fmla="*/ 188719 h 381000"/>
              <a:gd name="connsiteX55" fmla="*/ 319268 w 342899"/>
              <a:gd name="connsiteY55" fmla="*/ 155391 h 381000"/>
              <a:gd name="connsiteX56" fmla="*/ 303462 w 342899"/>
              <a:gd name="connsiteY56" fmla="*/ 144913 h 381000"/>
              <a:gd name="connsiteX57" fmla="*/ 300709 w 342899"/>
              <a:gd name="connsiteY57" fmla="*/ 142770 h 381000"/>
              <a:gd name="connsiteX58" fmla="*/ 283594 w 342899"/>
              <a:gd name="connsiteY58" fmla="*/ 136103 h 381000"/>
              <a:gd name="connsiteX59" fmla="*/ 262005 w 342899"/>
              <a:gd name="connsiteY59" fmla="*/ 144847 h 381000"/>
              <a:gd name="connsiteX60" fmla="*/ 261976 w 342899"/>
              <a:gd name="connsiteY60" fmla="*/ 144875 h 381000"/>
              <a:gd name="connsiteX61" fmla="*/ 227364 w 342899"/>
              <a:gd name="connsiteY61" fmla="*/ 157572 h 381000"/>
              <a:gd name="connsiteX62" fmla="*/ 192042 w 342899"/>
              <a:gd name="connsiteY62" fmla="*/ 144637 h 381000"/>
              <a:gd name="connsiteX63" fmla="*/ 192020 w 342899"/>
              <a:gd name="connsiteY63" fmla="*/ 144618 h 381000"/>
              <a:gd name="connsiteX64" fmla="*/ 171148 w 342899"/>
              <a:gd name="connsiteY64" fmla="*/ 136112 h 381000"/>
              <a:gd name="connsiteX65" fmla="*/ 149362 w 342899"/>
              <a:gd name="connsiteY65" fmla="*/ 144675 h 381000"/>
              <a:gd name="connsiteX66" fmla="*/ 148656 w 342899"/>
              <a:gd name="connsiteY66" fmla="*/ 145180 h 381000"/>
              <a:gd name="connsiteX67" fmla="*/ 115134 w 342899"/>
              <a:gd name="connsiteY67" fmla="*/ 157582 h 381000"/>
              <a:gd name="connsiteX68" fmla="*/ 79752 w 342899"/>
              <a:gd name="connsiteY68" fmla="*/ 144628 h 381000"/>
              <a:gd name="connsiteX69" fmla="*/ 59121 w 342899"/>
              <a:gd name="connsiteY69" fmla="*/ 136112 h 381000"/>
              <a:gd name="connsiteX70" fmla="*/ 41502 w 342899"/>
              <a:gd name="connsiteY70" fmla="*/ 142989 h 381000"/>
              <a:gd name="connsiteX71" fmla="*/ 39065 w 342899"/>
              <a:gd name="connsiteY71" fmla="*/ 144999 h 381000"/>
              <a:gd name="connsiteX72" fmla="*/ 23632 w 342899"/>
              <a:gd name="connsiteY72" fmla="*/ 155534 h 381000"/>
              <a:gd name="connsiteX73" fmla="*/ 23632 w 342899"/>
              <a:gd name="connsiteY73" fmla="*/ 250050 h 381000"/>
              <a:gd name="connsiteX74" fmla="*/ 23632 w 342899"/>
              <a:gd name="connsiteY74" fmla="*/ 217046 h 381000"/>
              <a:gd name="connsiteX75" fmla="*/ 39065 w 342899"/>
              <a:gd name="connsiteY75" fmla="*/ 206512 h 381000"/>
              <a:gd name="connsiteX76" fmla="*/ 41502 w 342899"/>
              <a:gd name="connsiteY76" fmla="*/ 204492 h 381000"/>
              <a:gd name="connsiteX77" fmla="*/ 59121 w 342899"/>
              <a:gd name="connsiteY77" fmla="*/ 197615 h 381000"/>
              <a:gd name="connsiteX78" fmla="*/ 79752 w 342899"/>
              <a:gd name="connsiteY78" fmla="*/ 206140 h 381000"/>
              <a:gd name="connsiteX79" fmla="*/ 115134 w 342899"/>
              <a:gd name="connsiteY79" fmla="*/ 219084 h 381000"/>
              <a:gd name="connsiteX80" fmla="*/ 148656 w 342899"/>
              <a:gd name="connsiteY80" fmla="*/ 206683 h 381000"/>
              <a:gd name="connsiteX81" fmla="*/ 149362 w 342899"/>
              <a:gd name="connsiteY81" fmla="*/ 206188 h 381000"/>
              <a:gd name="connsiteX82" fmla="*/ 171148 w 342899"/>
              <a:gd name="connsiteY82" fmla="*/ 197615 h 381000"/>
              <a:gd name="connsiteX83" fmla="*/ 192020 w 342899"/>
              <a:gd name="connsiteY83" fmla="*/ 206130 h 381000"/>
              <a:gd name="connsiteX84" fmla="*/ 192042 w 342899"/>
              <a:gd name="connsiteY84" fmla="*/ 206140 h 381000"/>
              <a:gd name="connsiteX85" fmla="*/ 227364 w 342899"/>
              <a:gd name="connsiteY85" fmla="*/ 219084 h 381000"/>
              <a:gd name="connsiteX86" fmla="*/ 261976 w 342899"/>
              <a:gd name="connsiteY86" fmla="*/ 206378 h 381000"/>
              <a:gd name="connsiteX87" fmla="*/ 262005 w 342899"/>
              <a:gd name="connsiteY87" fmla="*/ 206359 h 381000"/>
              <a:gd name="connsiteX88" fmla="*/ 283594 w 342899"/>
              <a:gd name="connsiteY88" fmla="*/ 197615 h 381000"/>
              <a:gd name="connsiteX89" fmla="*/ 300709 w 342899"/>
              <a:gd name="connsiteY89" fmla="*/ 204283 h 381000"/>
              <a:gd name="connsiteX90" fmla="*/ 303462 w 342899"/>
              <a:gd name="connsiteY90" fmla="*/ 206426 h 381000"/>
              <a:gd name="connsiteX91" fmla="*/ 319268 w 342899"/>
              <a:gd name="connsiteY91" fmla="*/ 216894 h 381000"/>
              <a:gd name="connsiteX92" fmla="*/ 319268 w 342899"/>
              <a:gd name="connsiteY92" fmla="*/ 250231 h 381000"/>
              <a:gd name="connsiteX93" fmla="*/ 319046 w 342899"/>
              <a:gd name="connsiteY93" fmla="*/ 250060 h 381000"/>
              <a:gd name="connsiteX94" fmla="*/ 314937 w 342899"/>
              <a:gd name="connsiteY94" fmla="*/ 246907 h 381000"/>
              <a:gd name="connsiteX95" fmla="*/ 282757 w 342899"/>
              <a:gd name="connsiteY95" fmla="*/ 235477 h 381000"/>
              <a:gd name="connsiteX96" fmla="*/ 248683 w 342899"/>
              <a:gd name="connsiteY96" fmla="*/ 248326 h 381000"/>
              <a:gd name="connsiteX97" fmla="*/ 248342 w 342899"/>
              <a:gd name="connsiteY97" fmla="*/ 248564 h 381000"/>
              <a:gd name="connsiteX98" fmla="*/ 226961 w 342899"/>
              <a:gd name="connsiteY98" fmla="*/ 256937 h 381000"/>
              <a:gd name="connsiteX99" fmla="*/ 206292 w 342899"/>
              <a:gd name="connsiteY99" fmla="*/ 248784 h 381000"/>
              <a:gd name="connsiteX100" fmla="*/ 206015 w 342899"/>
              <a:gd name="connsiteY100" fmla="*/ 248574 h 381000"/>
              <a:gd name="connsiteX101" fmla="*/ 171148 w 342899"/>
              <a:gd name="connsiteY101" fmla="*/ 235468 h 381000"/>
              <a:gd name="connsiteX102" fmla="*/ 135736 w 342899"/>
              <a:gd name="connsiteY102" fmla="*/ 248364 h 381000"/>
              <a:gd name="connsiteX103" fmla="*/ 115134 w 342899"/>
              <a:gd name="connsiteY103" fmla="*/ 256937 h 381000"/>
              <a:gd name="connsiteX104" fmla="*/ 93512 w 342899"/>
              <a:gd name="connsiteY104" fmla="*/ 248412 h 381000"/>
              <a:gd name="connsiteX105" fmla="*/ 92915 w 342899"/>
              <a:gd name="connsiteY105" fmla="*/ 247983 h 381000"/>
              <a:gd name="connsiteX106" fmla="*/ 59120 w 342899"/>
              <a:gd name="connsiteY106" fmla="*/ 235468 h 381000"/>
              <a:gd name="connsiteX107" fmla="*/ 26769 w 342899"/>
              <a:gd name="connsiteY107" fmla="*/ 247507 h 381000"/>
              <a:gd name="connsiteX108" fmla="*/ 23632 w 342899"/>
              <a:gd name="connsiteY108" fmla="*/ 250050 h 381000"/>
              <a:gd name="connsiteX109" fmla="*/ 28418 w 342899"/>
              <a:gd name="connsiteY109" fmla="*/ 275958 h 381000"/>
              <a:gd name="connsiteX110" fmla="*/ 36630 w 342899"/>
              <a:gd name="connsiteY110" fmla="*/ 283445 h 381000"/>
              <a:gd name="connsiteX111" fmla="*/ 158453 w 342899"/>
              <a:gd name="connsiteY111" fmla="*/ 353854 h 381000"/>
              <a:gd name="connsiteX112" fmla="*/ 184448 w 342899"/>
              <a:gd name="connsiteY112" fmla="*/ 353854 h 381000"/>
              <a:gd name="connsiteX113" fmla="*/ 306271 w 342899"/>
              <a:gd name="connsiteY113" fmla="*/ 283445 h 381000"/>
              <a:gd name="connsiteX114" fmla="*/ 314552 w 342899"/>
              <a:gd name="connsiteY114" fmla="*/ 275863 h 381000"/>
              <a:gd name="connsiteX115" fmla="*/ 303462 w 342899"/>
              <a:gd name="connsiteY115" fmla="*/ 267938 h 381000"/>
              <a:gd name="connsiteX116" fmla="*/ 300709 w 342899"/>
              <a:gd name="connsiteY116" fmla="*/ 265795 h 381000"/>
              <a:gd name="connsiteX117" fmla="*/ 283594 w 342899"/>
              <a:gd name="connsiteY117" fmla="*/ 259118 h 381000"/>
              <a:gd name="connsiteX118" fmla="*/ 262005 w 342899"/>
              <a:gd name="connsiteY118" fmla="*/ 267872 h 381000"/>
              <a:gd name="connsiteX119" fmla="*/ 261976 w 342899"/>
              <a:gd name="connsiteY119" fmla="*/ 267891 h 381000"/>
              <a:gd name="connsiteX120" fmla="*/ 227364 w 342899"/>
              <a:gd name="connsiteY120" fmla="*/ 280597 h 381000"/>
              <a:gd name="connsiteX121" fmla="*/ 192042 w 342899"/>
              <a:gd name="connsiteY121" fmla="*/ 267652 h 381000"/>
              <a:gd name="connsiteX122" fmla="*/ 192020 w 342899"/>
              <a:gd name="connsiteY122" fmla="*/ 267633 h 381000"/>
              <a:gd name="connsiteX123" fmla="*/ 171148 w 342899"/>
              <a:gd name="connsiteY123" fmla="*/ 259128 h 381000"/>
              <a:gd name="connsiteX124" fmla="*/ 149362 w 342899"/>
              <a:gd name="connsiteY124" fmla="*/ 267700 h 381000"/>
              <a:gd name="connsiteX125" fmla="*/ 148656 w 342899"/>
              <a:gd name="connsiteY125" fmla="*/ 268195 h 381000"/>
              <a:gd name="connsiteX126" fmla="*/ 115134 w 342899"/>
              <a:gd name="connsiteY126" fmla="*/ 280597 h 381000"/>
              <a:gd name="connsiteX127" fmla="*/ 79752 w 342899"/>
              <a:gd name="connsiteY127" fmla="*/ 267652 h 381000"/>
              <a:gd name="connsiteX128" fmla="*/ 59121 w 342899"/>
              <a:gd name="connsiteY128" fmla="*/ 259128 h 381000"/>
              <a:gd name="connsiteX129" fmla="*/ 41502 w 342899"/>
              <a:gd name="connsiteY129" fmla="*/ 266005 h 381000"/>
              <a:gd name="connsiteX130" fmla="*/ 39067 w 342899"/>
              <a:gd name="connsiteY130" fmla="*/ 268015 h 381000"/>
              <a:gd name="connsiteX131" fmla="*/ 28418 w 342899"/>
              <a:gd name="connsiteY131" fmla="*/ 275958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342899" h="381000">
                <a:moveTo>
                  <a:pt x="196264" y="6658"/>
                </a:moveTo>
                <a:cubicBezTo>
                  <a:pt x="180909" y="-2219"/>
                  <a:pt x="161992" y="-2219"/>
                  <a:pt x="146636" y="6658"/>
                </a:cubicBezTo>
                <a:lnTo>
                  <a:pt x="24814" y="77067"/>
                </a:lnTo>
                <a:cubicBezTo>
                  <a:pt x="9459" y="85944"/>
                  <a:pt x="0" y="102346"/>
                  <a:pt x="0" y="120091"/>
                </a:cubicBezTo>
                <a:lnTo>
                  <a:pt x="0" y="260909"/>
                </a:lnTo>
                <a:cubicBezTo>
                  <a:pt x="0" y="278663"/>
                  <a:pt x="9459" y="295065"/>
                  <a:pt x="24814" y="303933"/>
                </a:cubicBezTo>
                <a:lnTo>
                  <a:pt x="146636" y="374342"/>
                </a:lnTo>
                <a:cubicBezTo>
                  <a:pt x="161992" y="383219"/>
                  <a:pt x="180909" y="383219"/>
                  <a:pt x="196264" y="374342"/>
                </a:cubicBezTo>
                <a:lnTo>
                  <a:pt x="318086" y="303933"/>
                </a:lnTo>
                <a:cubicBezTo>
                  <a:pt x="333442" y="295065"/>
                  <a:pt x="342900" y="278663"/>
                  <a:pt x="342900" y="260909"/>
                </a:cubicBezTo>
                <a:lnTo>
                  <a:pt x="342900" y="120091"/>
                </a:lnTo>
                <a:cubicBezTo>
                  <a:pt x="342900" y="102346"/>
                  <a:pt x="333442" y="85944"/>
                  <a:pt x="318086" y="77067"/>
                </a:cubicBezTo>
                <a:lnTo>
                  <a:pt x="196264" y="6658"/>
                </a:lnTo>
                <a:close/>
                <a:moveTo>
                  <a:pt x="158453" y="27146"/>
                </a:moveTo>
                <a:cubicBezTo>
                  <a:pt x="166496" y="22498"/>
                  <a:pt x="176405" y="22498"/>
                  <a:pt x="184448" y="27146"/>
                </a:cubicBezTo>
                <a:lnTo>
                  <a:pt x="306271" y="97555"/>
                </a:lnTo>
                <a:cubicBezTo>
                  <a:pt x="314314" y="102203"/>
                  <a:pt x="319268" y="110795"/>
                  <a:pt x="319268" y="120091"/>
                </a:cubicBezTo>
                <a:lnTo>
                  <a:pt x="319268" y="127216"/>
                </a:lnTo>
                <a:lnTo>
                  <a:pt x="319046" y="127044"/>
                </a:lnTo>
                <a:cubicBezTo>
                  <a:pt x="317790" y="126063"/>
                  <a:pt x="316435" y="125016"/>
                  <a:pt x="314937" y="123882"/>
                </a:cubicBezTo>
                <a:cubicBezTo>
                  <a:pt x="307435" y="118224"/>
                  <a:pt x="297543" y="111938"/>
                  <a:pt x="282757" y="112462"/>
                </a:cubicBezTo>
                <a:cubicBezTo>
                  <a:pt x="265943" y="113052"/>
                  <a:pt x="256217" y="119958"/>
                  <a:pt x="248683" y="125301"/>
                </a:cubicBezTo>
                <a:lnTo>
                  <a:pt x="248342" y="125549"/>
                </a:lnTo>
                <a:cubicBezTo>
                  <a:pt x="241395" y="130473"/>
                  <a:pt x="236571" y="133760"/>
                  <a:pt x="226961" y="133922"/>
                </a:cubicBezTo>
                <a:cubicBezTo>
                  <a:pt x="217434" y="134083"/>
                  <a:pt x="213013" y="130864"/>
                  <a:pt x="206292" y="125759"/>
                </a:cubicBezTo>
                <a:lnTo>
                  <a:pt x="206015" y="125549"/>
                </a:lnTo>
                <a:cubicBezTo>
                  <a:pt x="198565" y="119901"/>
                  <a:pt x="188753" y="112452"/>
                  <a:pt x="171148" y="112452"/>
                </a:cubicBezTo>
                <a:cubicBezTo>
                  <a:pt x="154014" y="112452"/>
                  <a:pt x="143607" y="119786"/>
                  <a:pt x="135736" y="125349"/>
                </a:cubicBezTo>
                <a:cubicBezTo>
                  <a:pt x="128106" y="130740"/>
                  <a:pt x="123452" y="133922"/>
                  <a:pt x="115134" y="133922"/>
                </a:cubicBezTo>
                <a:cubicBezTo>
                  <a:pt x="105719" y="133922"/>
                  <a:pt x="100683" y="130540"/>
                  <a:pt x="93512" y="125397"/>
                </a:cubicBezTo>
                <a:lnTo>
                  <a:pt x="92915" y="124968"/>
                </a:lnTo>
                <a:cubicBezTo>
                  <a:pt x="85435" y="119596"/>
                  <a:pt x="75482" y="112452"/>
                  <a:pt x="59120" y="112452"/>
                </a:cubicBezTo>
                <a:cubicBezTo>
                  <a:pt x="43648" y="112452"/>
                  <a:pt x="34122" y="118624"/>
                  <a:pt x="26769" y="124492"/>
                </a:cubicBezTo>
                <a:cubicBezTo>
                  <a:pt x="25634" y="125397"/>
                  <a:pt x="24596" y="126244"/>
                  <a:pt x="23632" y="127035"/>
                </a:cubicBezTo>
                <a:lnTo>
                  <a:pt x="23632" y="120091"/>
                </a:lnTo>
                <a:cubicBezTo>
                  <a:pt x="23632" y="110795"/>
                  <a:pt x="28587" y="102203"/>
                  <a:pt x="36630" y="97555"/>
                </a:cubicBezTo>
                <a:lnTo>
                  <a:pt x="158453" y="27146"/>
                </a:lnTo>
                <a:close/>
                <a:moveTo>
                  <a:pt x="23632" y="155534"/>
                </a:moveTo>
                <a:lnTo>
                  <a:pt x="23632" y="188538"/>
                </a:lnTo>
                <a:cubicBezTo>
                  <a:pt x="24596" y="187747"/>
                  <a:pt x="25634" y="186909"/>
                  <a:pt x="26769" y="185995"/>
                </a:cubicBezTo>
                <a:cubicBezTo>
                  <a:pt x="34122" y="180127"/>
                  <a:pt x="43648" y="173965"/>
                  <a:pt x="59120" y="173965"/>
                </a:cubicBezTo>
                <a:cubicBezTo>
                  <a:pt x="75482" y="173965"/>
                  <a:pt x="85435" y="181108"/>
                  <a:pt x="92915" y="186481"/>
                </a:cubicBezTo>
                <a:lnTo>
                  <a:pt x="93512" y="186909"/>
                </a:lnTo>
                <a:cubicBezTo>
                  <a:pt x="100683" y="192043"/>
                  <a:pt x="105719" y="195424"/>
                  <a:pt x="115134" y="195424"/>
                </a:cubicBezTo>
                <a:cubicBezTo>
                  <a:pt x="123452" y="195424"/>
                  <a:pt x="128106" y="192253"/>
                  <a:pt x="135736" y="186861"/>
                </a:cubicBezTo>
                <a:cubicBezTo>
                  <a:pt x="143607" y="181299"/>
                  <a:pt x="154014" y="173965"/>
                  <a:pt x="171148" y="173965"/>
                </a:cubicBezTo>
                <a:cubicBezTo>
                  <a:pt x="188753" y="173965"/>
                  <a:pt x="198565" y="181404"/>
                  <a:pt x="206015" y="187061"/>
                </a:cubicBezTo>
                <a:lnTo>
                  <a:pt x="206292" y="187271"/>
                </a:lnTo>
                <a:cubicBezTo>
                  <a:pt x="213013" y="192367"/>
                  <a:pt x="217434" y="195596"/>
                  <a:pt x="226961" y="195434"/>
                </a:cubicBezTo>
                <a:cubicBezTo>
                  <a:pt x="236571" y="195263"/>
                  <a:pt x="241395" y="191986"/>
                  <a:pt x="248342" y="187061"/>
                </a:cubicBezTo>
                <a:lnTo>
                  <a:pt x="248683" y="186814"/>
                </a:lnTo>
                <a:cubicBezTo>
                  <a:pt x="256217" y="181470"/>
                  <a:pt x="265943" y="174565"/>
                  <a:pt x="282757" y="173965"/>
                </a:cubicBezTo>
                <a:cubicBezTo>
                  <a:pt x="297543" y="173441"/>
                  <a:pt x="307435" y="179727"/>
                  <a:pt x="314937" y="185395"/>
                </a:cubicBezTo>
                <a:cubicBezTo>
                  <a:pt x="316435" y="186528"/>
                  <a:pt x="317790" y="187576"/>
                  <a:pt x="319045" y="188547"/>
                </a:cubicBezTo>
                <a:lnTo>
                  <a:pt x="319268" y="188719"/>
                </a:lnTo>
                <a:lnTo>
                  <a:pt x="319268" y="155391"/>
                </a:lnTo>
                <a:cubicBezTo>
                  <a:pt x="312796" y="152286"/>
                  <a:pt x="307519" y="148123"/>
                  <a:pt x="303462" y="144913"/>
                </a:cubicBezTo>
                <a:cubicBezTo>
                  <a:pt x="302471" y="144132"/>
                  <a:pt x="301553" y="143408"/>
                  <a:pt x="300709" y="142770"/>
                </a:cubicBezTo>
                <a:cubicBezTo>
                  <a:pt x="294744" y="138274"/>
                  <a:pt x="290276" y="135865"/>
                  <a:pt x="283594" y="136103"/>
                </a:cubicBezTo>
                <a:cubicBezTo>
                  <a:pt x="273929" y="136446"/>
                  <a:pt x="269060" y="139846"/>
                  <a:pt x="262005" y="144847"/>
                </a:cubicBezTo>
                <a:lnTo>
                  <a:pt x="261976" y="144875"/>
                </a:lnTo>
                <a:cubicBezTo>
                  <a:pt x="254291" y="150324"/>
                  <a:pt x="244479" y="157286"/>
                  <a:pt x="227364" y="157572"/>
                </a:cubicBezTo>
                <a:cubicBezTo>
                  <a:pt x="209504" y="157877"/>
                  <a:pt x="199622" y="150381"/>
                  <a:pt x="192042" y="144637"/>
                </a:cubicBezTo>
                <a:lnTo>
                  <a:pt x="192020" y="144618"/>
                </a:lnTo>
                <a:cubicBezTo>
                  <a:pt x="185201" y="139446"/>
                  <a:pt x="180731" y="136112"/>
                  <a:pt x="171148" y="136112"/>
                </a:cubicBezTo>
                <a:cubicBezTo>
                  <a:pt x="161869" y="136112"/>
                  <a:pt x="156685" y="139503"/>
                  <a:pt x="149362" y="144675"/>
                </a:cubicBezTo>
                <a:lnTo>
                  <a:pt x="148656" y="145180"/>
                </a:lnTo>
                <a:cubicBezTo>
                  <a:pt x="141166" y="150476"/>
                  <a:pt x="131142" y="157582"/>
                  <a:pt x="115134" y="157582"/>
                </a:cubicBezTo>
                <a:cubicBezTo>
                  <a:pt x="97821" y="157582"/>
                  <a:pt x="87554" y="150228"/>
                  <a:pt x="79752" y="144628"/>
                </a:cubicBezTo>
                <a:cubicBezTo>
                  <a:pt x="72326" y="139313"/>
                  <a:pt x="67728" y="136112"/>
                  <a:pt x="59121" y="136112"/>
                </a:cubicBezTo>
                <a:cubicBezTo>
                  <a:pt x="51177" y="136112"/>
                  <a:pt x="46767" y="138789"/>
                  <a:pt x="41502" y="142989"/>
                </a:cubicBezTo>
                <a:cubicBezTo>
                  <a:pt x="40754" y="143580"/>
                  <a:pt x="39942" y="144266"/>
                  <a:pt x="39065" y="144999"/>
                </a:cubicBezTo>
                <a:cubicBezTo>
                  <a:pt x="35256" y="148190"/>
                  <a:pt x="30199" y="152419"/>
                  <a:pt x="23632" y="155534"/>
                </a:cubicBezTo>
                <a:close/>
                <a:moveTo>
                  <a:pt x="23632" y="250050"/>
                </a:moveTo>
                <a:lnTo>
                  <a:pt x="23632" y="217046"/>
                </a:lnTo>
                <a:cubicBezTo>
                  <a:pt x="30199" y="213931"/>
                  <a:pt x="35256" y="209693"/>
                  <a:pt x="39065" y="206512"/>
                </a:cubicBezTo>
                <a:cubicBezTo>
                  <a:pt x="39941" y="205769"/>
                  <a:pt x="40755" y="205092"/>
                  <a:pt x="41502" y="204492"/>
                </a:cubicBezTo>
                <a:cubicBezTo>
                  <a:pt x="46767" y="200292"/>
                  <a:pt x="51177" y="197615"/>
                  <a:pt x="59121" y="197615"/>
                </a:cubicBezTo>
                <a:cubicBezTo>
                  <a:pt x="67728" y="197615"/>
                  <a:pt x="72326" y="200816"/>
                  <a:pt x="79752" y="206140"/>
                </a:cubicBezTo>
                <a:cubicBezTo>
                  <a:pt x="87554" y="211731"/>
                  <a:pt x="97821" y="219084"/>
                  <a:pt x="115134" y="219084"/>
                </a:cubicBezTo>
                <a:cubicBezTo>
                  <a:pt x="131142" y="219084"/>
                  <a:pt x="141166" y="211988"/>
                  <a:pt x="148656" y="206683"/>
                </a:cubicBezTo>
                <a:lnTo>
                  <a:pt x="149362" y="206188"/>
                </a:lnTo>
                <a:cubicBezTo>
                  <a:pt x="156685" y="201016"/>
                  <a:pt x="161869" y="197615"/>
                  <a:pt x="171148" y="197615"/>
                </a:cubicBezTo>
                <a:cubicBezTo>
                  <a:pt x="180731" y="197615"/>
                  <a:pt x="185201" y="200958"/>
                  <a:pt x="192020" y="206130"/>
                </a:cubicBezTo>
                <a:lnTo>
                  <a:pt x="192042" y="206140"/>
                </a:lnTo>
                <a:cubicBezTo>
                  <a:pt x="199622" y="211893"/>
                  <a:pt x="209504" y="219389"/>
                  <a:pt x="227364" y="219084"/>
                </a:cubicBezTo>
                <a:cubicBezTo>
                  <a:pt x="244479" y="218789"/>
                  <a:pt x="254291" y="211836"/>
                  <a:pt x="261976" y="206378"/>
                </a:cubicBezTo>
                <a:lnTo>
                  <a:pt x="262005" y="206359"/>
                </a:lnTo>
                <a:cubicBezTo>
                  <a:pt x="269060" y="201359"/>
                  <a:pt x="273929" y="197958"/>
                  <a:pt x="283594" y="197615"/>
                </a:cubicBezTo>
                <a:cubicBezTo>
                  <a:pt x="290276" y="197377"/>
                  <a:pt x="294744" y="199777"/>
                  <a:pt x="300709" y="204283"/>
                </a:cubicBezTo>
                <a:cubicBezTo>
                  <a:pt x="301553" y="204921"/>
                  <a:pt x="302471" y="205645"/>
                  <a:pt x="303462" y="206426"/>
                </a:cubicBezTo>
                <a:cubicBezTo>
                  <a:pt x="307519" y="209626"/>
                  <a:pt x="312796" y="213798"/>
                  <a:pt x="319268" y="216894"/>
                </a:cubicBezTo>
                <a:lnTo>
                  <a:pt x="319268" y="250231"/>
                </a:lnTo>
                <a:cubicBezTo>
                  <a:pt x="319194" y="250174"/>
                  <a:pt x="319121" y="250117"/>
                  <a:pt x="319046" y="250060"/>
                </a:cubicBezTo>
                <a:cubicBezTo>
                  <a:pt x="317791" y="249088"/>
                  <a:pt x="316435" y="248031"/>
                  <a:pt x="314937" y="246907"/>
                </a:cubicBezTo>
                <a:cubicBezTo>
                  <a:pt x="307435" y="241240"/>
                  <a:pt x="297543" y="234953"/>
                  <a:pt x="282757" y="235477"/>
                </a:cubicBezTo>
                <a:cubicBezTo>
                  <a:pt x="265943" y="236077"/>
                  <a:pt x="256217" y="242973"/>
                  <a:pt x="248683" y="248326"/>
                </a:cubicBezTo>
                <a:lnTo>
                  <a:pt x="248342" y="248564"/>
                </a:lnTo>
                <a:cubicBezTo>
                  <a:pt x="241395" y="253498"/>
                  <a:pt x="236571" y="256775"/>
                  <a:pt x="226961" y="256937"/>
                </a:cubicBezTo>
                <a:cubicBezTo>
                  <a:pt x="217434" y="257099"/>
                  <a:pt x="213013" y="253879"/>
                  <a:pt x="206292" y="248784"/>
                </a:cubicBezTo>
                <a:lnTo>
                  <a:pt x="206015" y="248574"/>
                </a:lnTo>
                <a:cubicBezTo>
                  <a:pt x="198565" y="242916"/>
                  <a:pt x="188753" y="235468"/>
                  <a:pt x="171148" y="235468"/>
                </a:cubicBezTo>
                <a:cubicBezTo>
                  <a:pt x="154014" y="235468"/>
                  <a:pt x="143607" y="242811"/>
                  <a:pt x="135736" y="248364"/>
                </a:cubicBezTo>
                <a:cubicBezTo>
                  <a:pt x="128106" y="253755"/>
                  <a:pt x="123452" y="256937"/>
                  <a:pt x="115134" y="256937"/>
                </a:cubicBezTo>
                <a:cubicBezTo>
                  <a:pt x="105719" y="256937"/>
                  <a:pt x="100683" y="253555"/>
                  <a:pt x="93512" y="248412"/>
                </a:cubicBezTo>
                <a:lnTo>
                  <a:pt x="92915" y="247983"/>
                </a:lnTo>
                <a:cubicBezTo>
                  <a:pt x="85435" y="242621"/>
                  <a:pt x="75482" y="235468"/>
                  <a:pt x="59120" y="235468"/>
                </a:cubicBezTo>
                <a:cubicBezTo>
                  <a:pt x="43648" y="235468"/>
                  <a:pt x="34122" y="241640"/>
                  <a:pt x="26769" y="247507"/>
                </a:cubicBezTo>
                <a:cubicBezTo>
                  <a:pt x="25634" y="248412"/>
                  <a:pt x="24596" y="249260"/>
                  <a:pt x="23632" y="250050"/>
                </a:cubicBezTo>
                <a:close/>
                <a:moveTo>
                  <a:pt x="28418" y="275958"/>
                </a:moveTo>
                <a:cubicBezTo>
                  <a:pt x="30550" y="278968"/>
                  <a:pt x="33330" y="281540"/>
                  <a:pt x="36630" y="283445"/>
                </a:cubicBezTo>
                <a:lnTo>
                  <a:pt x="158453" y="353854"/>
                </a:lnTo>
                <a:cubicBezTo>
                  <a:pt x="166496" y="358502"/>
                  <a:pt x="176405" y="358502"/>
                  <a:pt x="184448" y="353854"/>
                </a:cubicBezTo>
                <a:lnTo>
                  <a:pt x="306271" y="283445"/>
                </a:lnTo>
                <a:cubicBezTo>
                  <a:pt x="309607" y="281521"/>
                  <a:pt x="312411" y="278911"/>
                  <a:pt x="314552" y="275863"/>
                </a:cubicBezTo>
                <a:cubicBezTo>
                  <a:pt x="310184" y="273244"/>
                  <a:pt x="306485" y="270319"/>
                  <a:pt x="303462" y="267938"/>
                </a:cubicBezTo>
                <a:cubicBezTo>
                  <a:pt x="302471" y="267157"/>
                  <a:pt x="301553" y="266433"/>
                  <a:pt x="300709" y="265795"/>
                </a:cubicBezTo>
                <a:cubicBezTo>
                  <a:pt x="294744" y="261290"/>
                  <a:pt x="290276" y="258880"/>
                  <a:pt x="283594" y="259118"/>
                </a:cubicBezTo>
                <a:cubicBezTo>
                  <a:pt x="273929" y="259461"/>
                  <a:pt x="269060" y="262861"/>
                  <a:pt x="262005" y="267872"/>
                </a:cubicBezTo>
                <a:lnTo>
                  <a:pt x="261976" y="267891"/>
                </a:lnTo>
                <a:cubicBezTo>
                  <a:pt x="254291" y="273339"/>
                  <a:pt x="244479" y="280302"/>
                  <a:pt x="227364" y="280597"/>
                </a:cubicBezTo>
                <a:cubicBezTo>
                  <a:pt x="209504" y="280902"/>
                  <a:pt x="199622" y="273406"/>
                  <a:pt x="192042" y="267652"/>
                </a:cubicBezTo>
                <a:lnTo>
                  <a:pt x="192020" y="267633"/>
                </a:lnTo>
                <a:cubicBezTo>
                  <a:pt x="185201" y="262461"/>
                  <a:pt x="180731" y="259128"/>
                  <a:pt x="171148" y="259128"/>
                </a:cubicBezTo>
                <a:cubicBezTo>
                  <a:pt x="161869" y="259128"/>
                  <a:pt x="156685" y="262528"/>
                  <a:pt x="149362" y="267700"/>
                </a:cubicBezTo>
                <a:lnTo>
                  <a:pt x="148656" y="268195"/>
                </a:lnTo>
                <a:cubicBezTo>
                  <a:pt x="141166" y="273501"/>
                  <a:pt x="131142" y="280597"/>
                  <a:pt x="115134" y="280597"/>
                </a:cubicBezTo>
                <a:cubicBezTo>
                  <a:pt x="97821" y="280597"/>
                  <a:pt x="87554" y="273244"/>
                  <a:pt x="79752" y="267652"/>
                </a:cubicBezTo>
                <a:cubicBezTo>
                  <a:pt x="72326" y="262328"/>
                  <a:pt x="67728" y="259128"/>
                  <a:pt x="59121" y="259128"/>
                </a:cubicBezTo>
                <a:cubicBezTo>
                  <a:pt x="51177" y="259128"/>
                  <a:pt x="46767" y="261804"/>
                  <a:pt x="41502" y="266005"/>
                </a:cubicBezTo>
                <a:cubicBezTo>
                  <a:pt x="40755" y="266605"/>
                  <a:pt x="39943" y="267281"/>
                  <a:pt x="39067" y="268015"/>
                </a:cubicBezTo>
                <a:cubicBezTo>
                  <a:pt x="36240" y="270377"/>
                  <a:pt x="32725" y="273320"/>
                  <a:pt x="28418" y="275958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403FE0C-CC60-686B-8B22-90CD1A2EB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8631" y="3724888"/>
            <a:ext cx="804185" cy="893539"/>
          </a:xfrm>
          <a:custGeom>
            <a:avLst/>
            <a:gdLst>
              <a:gd name="connsiteX0" fmla="*/ 146636 w 342900"/>
              <a:gd name="connsiteY0" fmla="*/ 6658 h 381000"/>
              <a:gd name="connsiteX1" fmla="*/ 196264 w 342900"/>
              <a:gd name="connsiteY1" fmla="*/ 6658 h 381000"/>
              <a:gd name="connsiteX2" fmla="*/ 318087 w 342900"/>
              <a:gd name="connsiteY2" fmla="*/ 77067 h 381000"/>
              <a:gd name="connsiteX3" fmla="*/ 342900 w 342900"/>
              <a:gd name="connsiteY3" fmla="*/ 120091 h 381000"/>
              <a:gd name="connsiteX4" fmla="*/ 342900 w 342900"/>
              <a:gd name="connsiteY4" fmla="*/ 260909 h 381000"/>
              <a:gd name="connsiteX5" fmla="*/ 318087 w 342900"/>
              <a:gd name="connsiteY5" fmla="*/ 303933 h 381000"/>
              <a:gd name="connsiteX6" fmla="*/ 196264 w 342900"/>
              <a:gd name="connsiteY6" fmla="*/ 374342 h 381000"/>
              <a:gd name="connsiteX7" fmla="*/ 146636 w 342900"/>
              <a:gd name="connsiteY7" fmla="*/ 374342 h 381000"/>
              <a:gd name="connsiteX8" fmla="*/ 24814 w 342900"/>
              <a:gd name="connsiteY8" fmla="*/ 303933 h 381000"/>
              <a:gd name="connsiteX9" fmla="*/ 0 w 342900"/>
              <a:gd name="connsiteY9" fmla="*/ 260909 h 381000"/>
              <a:gd name="connsiteX10" fmla="*/ 0 w 342900"/>
              <a:gd name="connsiteY10" fmla="*/ 120091 h 381000"/>
              <a:gd name="connsiteX11" fmla="*/ 24814 w 342900"/>
              <a:gd name="connsiteY11" fmla="*/ 77067 h 381000"/>
              <a:gd name="connsiteX12" fmla="*/ 146636 w 342900"/>
              <a:gd name="connsiteY12" fmla="*/ 6658 h 381000"/>
              <a:gd name="connsiteX13" fmla="*/ 184448 w 342900"/>
              <a:gd name="connsiteY13" fmla="*/ 27146 h 381000"/>
              <a:gd name="connsiteX14" fmla="*/ 158453 w 342900"/>
              <a:gd name="connsiteY14" fmla="*/ 27146 h 381000"/>
              <a:gd name="connsiteX15" fmla="*/ 43972 w 342900"/>
              <a:gd name="connsiteY15" fmla="*/ 93307 h 381000"/>
              <a:gd name="connsiteX16" fmla="*/ 68968 w 342900"/>
              <a:gd name="connsiteY16" fmla="*/ 96650 h 381000"/>
              <a:gd name="connsiteX17" fmla="*/ 126575 w 342900"/>
              <a:gd name="connsiteY17" fmla="*/ 87059 h 381000"/>
              <a:gd name="connsiteX18" fmla="*/ 203800 w 342900"/>
              <a:gd name="connsiteY18" fmla="*/ 60160 h 381000"/>
              <a:gd name="connsiteX19" fmla="*/ 229320 w 342900"/>
              <a:gd name="connsiteY19" fmla="*/ 53083 h 381000"/>
              <a:gd name="connsiteX20" fmla="*/ 184448 w 342900"/>
              <a:gd name="connsiteY20" fmla="*/ 27146 h 381000"/>
              <a:gd name="connsiteX21" fmla="*/ 263791 w 342900"/>
              <a:gd name="connsiteY21" fmla="*/ 73000 h 381000"/>
              <a:gd name="connsiteX22" fmla="*/ 211648 w 342900"/>
              <a:gd name="connsiteY22" fmla="*/ 82477 h 381000"/>
              <a:gd name="connsiteX23" fmla="*/ 134386 w 342900"/>
              <a:gd name="connsiteY23" fmla="*/ 109385 h 381000"/>
              <a:gd name="connsiteX24" fmla="*/ 134375 w 342900"/>
              <a:gd name="connsiteY24" fmla="*/ 109395 h 381000"/>
              <a:gd name="connsiteX25" fmla="*/ 68742 w 342900"/>
              <a:gd name="connsiteY25" fmla="*/ 120301 h 381000"/>
              <a:gd name="connsiteX26" fmla="*/ 68715 w 342900"/>
              <a:gd name="connsiteY26" fmla="*/ 120301 h 381000"/>
              <a:gd name="connsiteX27" fmla="*/ 24493 w 342900"/>
              <a:gd name="connsiteY27" fmla="*/ 113452 h 381000"/>
              <a:gd name="connsiteX28" fmla="*/ 23632 w 342900"/>
              <a:gd name="connsiteY28" fmla="*/ 120091 h 381000"/>
              <a:gd name="connsiteX29" fmla="*/ 23632 w 342900"/>
              <a:gd name="connsiteY29" fmla="*/ 145780 h 381000"/>
              <a:gd name="connsiteX30" fmla="*/ 68969 w 342900"/>
              <a:gd name="connsiteY30" fmla="*/ 153429 h 381000"/>
              <a:gd name="connsiteX31" fmla="*/ 126576 w 342900"/>
              <a:gd name="connsiteY31" fmla="*/ 143837 h 381000"/>
              <a:gd name="connsiteX32" fmla="*/ 203773 w 342900"/>
              <a:gd name="connsiteY32" fmla="*/ 116948 h 381000"/>
              <a:gd name="connsiteX33" fmla="*/ 203801 w 342900"/>
              <a:gd name="connsiteY33" fmla="*/ 116938 h 381000"/>
              <a:gd name="connsiteX34" fmla="*/ 263875 w 342900"/>
              <a:gd name="connsiteY34" fmla="*/ 106118 h 381000"/>
              <a:gd name="connsiteX35" fmla="*/ 263963 w 342900"/>
              <a:gd name="connsiteY35" fmla="*/ 106118 h 381000"/>
              <a:gd name="connsiteX36" fmla="*/ 264049 w 342900"/>
              <a:gd name="connsiteY36" fmla="*/ 106118 h 381000"/>
              <a:gd name="connsiteX37" fmla="*/ 318456 w 342900"/>
              <a:gd name="connsiteY37" fmla="*/ 113633 h 381000"/>
              <a:gd name="connsiteX38" fmla="*/ 306271 w 342900"/>
              <a:gd name="connsiteY38" fmla="*/ 97555 h 381000"/>
              <a:gd name="connsiteX39" fmla="*/ 263791 w 342900"/>
              <a:gd name="connsiteY39" fmla="*/ 73000 h 381000"/>
              <a:gd name="connsiteX40" fmla="*/ 23632 w 342900"/>
              <a:gd name="connsiteY40" fmla="*/ 202559 h 381000"/>
              <a:gd name="connsiteX41" fmla="*/ 23632 w 342900"/>
              <a:gd name="connsiteY41" fmla="*/ 170040 h 381000"/>
              <a:gd name="connsiteX42" fmla="*/ 68716 w 342900"/>
              <a:gd name="connsiteY42" fmla="*/ 177079 h 381000"/>
              <a:gd name="connsiteX43" fmla="*/ 68743 w 342900"/>
              <a:gd name="connsiteY43" fmla="*/ 177079 h 381000"/>
              <a:gd name="connsiteX44" fmla="*/ 134376 w 342900"/>
              <a:gd name="connsiteY44" fmla="*/ 166173 h 381000"/>
              <a:gd name="connsiteX45" fmla="*/ 134387 w 342900"/>
              <a:gd name="connsiteY45" fmla="*/ 166164 h 381000"/>
              <a:gd name="connsiteX46" fmla="*/ 211649 w 342900"/>
              <a:gd name="connsiteY46" fmla="*/ 139255 h 381000"/>
              <a:gd name="connsiteX47" fmla="*/ 264136 w 342900"/>
              <a:gd name="connsiteY47" fmla="*/ 129778 h 381000"/>
              <a:gd name="connsiteX48" fmla="*/ 319269 w 342900"/>
              <a:gd name="connsiteY48" fmla="*/ 138436 h 381000"/>
              <a:gd name="connsiteX49" fmla="*/ 319269 w 342900"/>
              <a:gd name="connsiteY49" fmla="*/ 170621 h 381000"/>
              <a:gd name="connsiteX50" fmla="*/ 264049 w 342900"/>
              <a:gd name="connsiteY50" fmla="*/ 162896 h 381000"/>
              <a:gd name="connsiteX51" fmla="*/ 263963 w 342900"/>
              <a:gd name="connsiteY51" fmla="*/ 162896 h 381000"/>
              <a:gd name="connsiteX52" fmla="*/ 263875 w 342900"/>
              <a:gd name="connsiteY52" fmla="*/ 162896 h 381000"/>
              <a:gd name="connsiteX53" fmla="*/ 203801 w 342900"/>
              <a:gd name="connsiteY53" fmla="*/ 173717 h 381000"/>
              <a:gd name="connsiteX54" fmla="*/ 203773 w 342900"/>
              <a:gd name="connsiteY54" fmla="*/ 173727 h 381000"/>
              <a:gd name="connsiteX55" fmla="*/ 126576 w 342900"/>
              <a:gd name="connsiteY55" fmla="*/ 200616 h 381000"/>
              <a:gd name="connsiteX56" fmla="*/ 68969 w 342900"/>
              <a:gd name="connsiteY56" fmla="*/ 210207 h 381000"/>
              <a:gd name="connsiteX57" fmla="*/ 23632 w 342900"/>
              <a:gd name="connsiteY57" fmla="*/ 202559 h 381000"/>
              <a:gd name="connsiteX58" fmla="*/ 319269 w 342900"/>
              <a:gd name="connsiteY58" fmla="*/ 195215 h 381000"/>
              <a:gd name="connsiteX59" fmla="*/ 264136 w 342900"/>
              <a:gd name="connsiteY59" fmla="*/ 186557 h 381000"/>
              <a:gd name="connsiteX60" fmla="*/ 211649 w 342900"/>
              <a:gd name="connsiteY60" fmla="*/ 196034 h 381000"/>
              <a:gd name="connsiteX61" fmla="*/ 134387 w 342900"/>
              <a:gd name="connsiteY61" fmla="*/ 222942 h 381000"/>
              <a:gd name="connsiteX62" fmla="*/ 134376 w 342900"/>
              <a:gd name="connsiteY62" fmla="*/ 222952 h 381000"/>
              <a:gd name="connsiteX63" fmla="*/ 68743 w 342900"/>
              <a:gd name="connsiteY63" fmla="*/ 233858 h 381000"/>
              <a:gd name="connsiteX64" fmla="*/ 68716 w 342900"/>
              <a:gd name="connsiteY64" fmla="*/ 233858 h 381000"/>
              <a:gd name="connsiteX65" fmla="*/ 23632 w 342900"/>
              <a:gd name="connsiteY65" fmla="*/ 226819 h 381000"/>
              <a:gd name="connsiteX66" fmla="*/ 23632 w 342900"/>
              <a:gd name="connsiteY66" fmla="*/ 259337 h 381000"/>
              <a:gd name="connsiteX67" fmla="*/ 68969 w 342900"/>
              <a:gd name="connsiteY67" fmla="*/ 266976 h 381000"/>
              <a:gd name="connsiteX68" fmla="*/ 126576 w 342900"/>
              <a:gd name="connsiteY68" fmla="*/ 257394 h 381000"/>
              <a:gd name="connsiteX69" fmla="*/ 203773 w 342900"/>
              <a:gd name="connsiteY69" fmla="*/ 230505 h 381000"/>
              <a:gd name="connsiteX70" fmla="*/ 203801 w 342900"/>
              <a:gd name="connsiteY70" fmla="*/ 230495 h 381000"/>
              <a:gd name="connsiteX71" fmla="*/ 263875 w 342900"/>
              <a:gd name="connsiteY71" fmla="*/ 219675 h 381000"/>
              <a:gd name="connsiteX72" fmla="*/ 263963 w 342900"/>
              <a:gd name="connsiteY72" fmla="*/ 219675 h 381000"/>
              <a:gd name="connsiteX73" fmla="*/ 264049 w 342900"/>
              <a:gd name="connsiteY73" fmla="*/ 219675 h 381000"/>
              <a:gd name="connsiteX74" fmla="*/ 319269 w 342900"/>
              <a:gd name="connsiteY74" fmla="*/ 227400 h 381000"/>
              <a:gd name="connsiteX75" fmla="*/ 319269 w 342900"/>
              <a:gd name="connsiteY75" fmla="*/ 195215 h 381000"/>
              <a:gd name="connsiteX76" fmla="*/ 158453 w 342900"/>
              <a:gd name="connsiteY76" fmla="*/ 353854 h 381000"/>
              <a:gd name="connsiteX77" fmla="*/ 43986 w 342900"/>
              <a:gd name="connsiteY77" fmla="*/ 287703 h 381000"/>
              <a:gd name="connsiteX78" fmla="*/ 68716 w 342900"/>
              <a:gd name="connsiteY78" fmla="*/ 290636 h 381000"/>
              <a:gd name="connsiteX79" fmla="*/ 68743 w 342900"/>
              <a:gd name="connsiteY79" fmla="*/ 290636 h 381000"/>
              <a:gd name="connsiteX80" fmla="*/ 134376 w 342900"/>
              <a:gd name="connsiteY80" fmla="*/ 279721 h 381000"/>
              <a:gd name="connsiteX81" fmla="*/ 211649 w 342900"/>
              <a:gd name="connsiteY81" fmla="*/ 252813 h 381000"/>
              <a:gd name="connsiteX82" fmla="*/ 264136 w 342900"/>
              <a:gd name="connsiteY82" fmla="*/ 243326 h 381000"/>
              <a:gd name="connsiteX83" fmla="*/ 319269 w 342900"/>
              <a:gd name="connsiteY83" fmla="*/ 251993 h 381000"/>
              <a:gd name="connsiteX84" fmla="*/ 319269 w 342900"/>
              <a:gd name="connsiteY84" fmla="*/ 260909 h 381000"/>
              <a:gd name="connsiteX85" fmla="*/ 306271 w 342900"/>
              <a:gd name="connsiteY85" fmla="*/ 283445 h 381000"/>
              <a:gd name="connsiteX86" fmla="*/ 184448 w 342900"/>
              <a:gd name="connsiteY86" fmla="*/ 353854 h 381000"/>
              <a:gd name="connsiteX87" fmla="*/ 158453 w 342900"/>
              <a:gd name="connsiteY87" fmla="*/ 353854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2900" h="381000">
                <a:moveTo>
                  <a:pt x="146636" y="6658"/>
                </a:moveTo>
                <a:cubicBezTo>
                  <a:pt x="161992" y="-2219"/>
                  <a:pt x="180909" y="-2219"/>
                  <a:pt x="196264" y="6658"/>
                </a:cubicBezTo>
                <a:lnTo>
                  <a:pt x="318087" y="77067"/>
                </a:lnTo>
                <a:cubicBezTo>
                  <a:pt x="333442" y="85944"/>
                  <a:pt x="342900" y="102346"/>
                  <a:pt x="342900" y="120091"/>
                </a:cubicBezTo>
                <a:lnTo>
                  <a:pt x="342900" y="260909"/>
                </a:lnTo>
                <a:cubicBezTo>
                  <a:pt x="342900" y="278663"/>
                  <a:pt x="333442" y="295065"/>
                  <a:pt x="318087" y="303933"/>
                </a:cubicBezTo>
                <a:lnTo>
                  <a:pt x="196264" y="374342"/>
                </a:lnTo>
                <a:cubicBezTo>
                  <a:pt x="180909" y="383219"/>
                  <a:pt x="161992" y="383219"/>
                  <a:pt x="146636" y="374342"/>
                </a:cubicBezTo>
                <a:lnTo>
                  <a:pt x="24814" y="303933"/>
                </a:lnTo>
                <a:cubicBezTo>
                  <a:pt x="9459" y="295065"/>
                  <a:pt x="0" y="278663"/>
                  <a:pt x="0" y="260909"/>
                </a:cubicBezTo>
                <a:lnTo>
                  <a:pt x="0" y="120091"/>
                </a:lnTo>
                <a:cubicBezTo>
                  <a:pt x="0" y="102346"/>
                  <a:pt x="9459" y="85944"/>
                  <a:pt x="24814" y="77067"/>
                </a:cubicBezTo>
                <a:lnTo>
                  <a:pt x="146636" y="6658"/>
                </a:lnTo>
                <a:close/>
                <a:moveTo>
                  <a:pt x="184448" y="27146"/>
                </a:moveTo>
                <a:cubicBezTo>
                  <a:pt x="176405" y="22498"/>
                  <a:pt x="166496" y="22498"/>
                  <a:pt x="158453" y="27146"/>
                </a:cubicBezTo>
                <a:lnTo>
                  <a:pt x="43972" y="93307"/>
                </a:lnTo>
                <a:cubicBezTo>
                  <a:pt x="54172" y="95250"/>
                  <a:pt x="63328" y="96584"/>
                  <a:pt x="68968" y="96650"/>
                </a:cubicBezTo>
                <a:cubicBezTo>
                  <a:pt x="88476" y="96822"/>
                  <a:pt x="108006" y="93574"/>
                  <a:pt x="126575" y="87059"/>
                </a:cubicBezTo>
                <a:lnTo>
                  <a:pt x="203800" y="60160"/>
                </a:lnTo>
                <a:cubicBezTo>
                  <a:pt x="212200" y="57188"/>
                  <a:pt x="220718" y="54826"/>
                  <a:pt x="229320" y="53083"/>
                </a:cubicBezTo>
                <a:lnTo>
                  <a:pt x="184448" y="27146"/>
                </a:lnTo>
                <a:close/>
                <a:moveTo>
                  <a:pt x="263791" y="73000"/>
                </a:moveTo>
                <a:cubicBezTo>
                  <a:pt x="246136" y="73314"/>
                  <a:pt x="228648" y="76467"/>
                  <a:pt x="211648" y="82477"/>
                </a:cubicBezTo>
                <a:lnTo>
                  <a:pt x="134386" y="109385"/>
                </a:lnTo>
                <a:lnTo>
                  <a:pt x="134375" y="109395"/>
                </a:lnTo>
                <a:cubicBezTo>
                  <a:pt x="113250" y="116796"/>
                  <a:pt x="91007" y="120501"/>
                  <a:pt x="68742" y="120301"/>
                </a:cubicBezTo>
                <a:lnTo>
                  <a:pt x="68715" y="120301"/>
                </a:lnTo>
                <a:cubicBezTo>
                  <a:pt x="58015" y="120186"/>
                  <a:pt x="40302" y="116938"/>
                  <a:pt x="24493" y="113452"/>
                </a:cubicBezTo>
                <a:cubicBezTo>
                  <a:pt x="23929" y="115586"/>
                  <a:pt x="23632" y="117824"/>
                  <a:pt x="23632" y="120091"/>
                </a:cubicBezTo>
                <a:lnTo>
                  <a:pt x="23632" y="145780"/>
                </a:lnTo>
                <a:cubicBezTo>
                  <a:pt x="40798" y="149752"/>
                  <a:pt x="59634" y="153314"/>
                  <a:pt x="68969" y="153429"/>
                </a:cubicBezTo>
                <a:cubicBezTo>
                  <a:pt x="88478" y="153600"/>
                  <a:pt x="108007" y="150352"/>
                  <a:pt x="126576" y="143837"/>
                </a:cubicBezTo>
                <a:lnTo>
                  <a:pt x="203773" y="116948"/>
                </a:lnTo>
                <a:lnTo>
                  <a:pt x="203801" y="116938"/>
                </a:lnTo>
                <a:cubicBezTo>
                  <a:pt x="223331" y="110033"/>
                  <a:pt x="243497" y="106423"/>
                  <a:pt x="263875" y="106118"/>
                </a:cubicBezTo>
                <a:lnTo>
                  <a:pt x="263963" y="106118"/>
                </a:lnTo>
                <a:lnTo>
                  <a:pt x="264049" y="106118"/>
                </a:lnTo>
                <a:cubicBezTo>
                  <a:pt x="279808" y="106118"/>
                  <a:pt x="299461" y="108633"/>
                  <a:pt x="318456" y="113633"/>
                </a:cubicBezTo>
                <a:cubicBezTo>
                  <a:pt x="316742" y="106937"/>
                  <a:pt x="312404" y="101098"/>
                  <a:pt x="306271" y="97555"/>
                </a:cubicBezTo>
                <a:lnTo>
                  <a:pt x="263791" y="73000"/>
                </a:lnTo>
                <a:close/>
                <a:moveTo>
                  <a:pt x="23632" y="202559"/>
                </a:moveTo>
                <a:lnTo>
                  <a:pt x="23632" y="170040"/>
                </a:lnTo>
                <a:cubicBezTo>
                  <a:pt x="39749" y="173622"/>
                  <a:pt x="57874" y="176956"/>
                  <a:pt x="68716" y="177079"/>
                </a:cubicBezTo>
                <a:lnTo>
                  <a:pt x="68743" y="177079"/>
                </a:lnTo>
                <a:cubicBezTo>
                  <a:pt x="91008" y="177279"/>
                  <a:pt x="113251" y="173574"/>
                  <a:pt x="134376" y="166173"/>
                </a:cubicBezTo>
                <a:lnTo>
                  <a:pt x="134387" y="166164"/>
                </a:lnTo>
                <a:lnTo>
                  <a:pt x="211649" y="139255"/>
                </a:lnTo>
                <a:cubicBezTo>
                  <a:pt x="228759" y="133198"/>
                  <a:pt x="246364" y="130045"/>
                  <a:pt x="264136" y="129778"/>
                </a:cubicBezTo>
                <a:cubicBezTo>
                  <a:pt x="279623" y="129788"/>
                  <a:pt x="300189" y="132664"/>
                  <a:pt x="319269" y="138436"/>
                </a:cubicBezTo>
                <a:lnTo>
                  <a:pt x="319269" y="170621"/>
                </a:lnTo>
                <a:cubicBezTo>
                  <a:pt x="300022" y="165478"/>
                  <a:pt x="280033" y="162896"/>
                  <a:pt x="264049" y="162896"/>
                </a:cubicBezTo>
                <a:lnTo>
                  <a:pt x="263963" y="162896"/>
                </a:lnTo>
                <a:lnTo>
                  <a:pt x="263875" y="162896"/>
                </a:lnTo>
                <a:cubicBezTo>
                  <a:pt x="243497" y="163201"/>
                  <a:pt x="223331" y="166811"/>
                  <a:pt x="203801" y="173717"/>
                </a:cubicBezTo>
                <a:lnTo>
                  <a:pt x="203773" y="173727"/>
                </a:lnTo>
                <a:lnTo>
                  <a:pt x="126576" y="200616"/>
                </a:lnTo>
                <a:cubicBezTo>
                  <a:pt x="108007" y="207131"/>
                  <a:pt x="88478" y="210379"/>
                  <a:pt x="68969" y="210207"/>
                </a:cubicBezTo>
                <a:cubicBezTo>
                  <a:pt x="59634" y="210093"/>
                  <a:pt x="40798" y="206531"/>
                  <a:pt x="23632" y="202559"/>
                </a:cubicBezTo>
                <a:close/>
                <a:moveTo>
                  <a:pt x="319269" y="195215"/>
                </a:moveTo>
                <a:cubicBezTo>
                  <a:pt x="300189" y="189443"/>
                  <a:pt x="279623" y="186566"/>
                  <a:pt x="264136" y="186557"/>
                </a:cubicBezTo>
                <a:cubicBezTo>
                  <a:pt x="246364" y="186823"/>
                  <a:pt x="228759" y="189976"/>
                  <a:pt x="211649" y="196034"/>
                </a:cubicBezTo>
                <a:lnTo>
                  <a:pt x="134387" y="222942"/>
                </a:lnTo>
                <a:lnTo>
                  <a:pt x="134376" y="222952"/>
                </a:lnTo>
                <a:cubicBezTo>
                  <a:pt x="113251" y="230353"/>
                  <a:pt x="91008" y="234058"/>
                  <a:pt x="68743" y="233858"/>
                </a:cubicBezTo>
                <a:lnTo>
                  <a:pt x="68716" y="233858"/>
                </a:lnTo>
                <a:cubicBezTo>
                  <a:pt x="57874" y="233734"/>
                  <a:pt x="39749" y="230400"/>
                  <a:pt x="23632" y="226819"/>
                </a:cubicBezTo>
                <a:lnTo>
                  <a:pt x="23632" y="259337"/>
                </a:lnTo>
                <a:cubicBezTo>
                  <a:pt x="40798" y="263300"/>
                  <a:pt x="59634" y="266871"/>
                  <a:pt x="68969" y="266976"/>
                </a:cubicBezTo>
                <a:cubicBezTo>
                  <a:pt x="88478" y="267157"/>
                  <a:pt x="108007" y="263900"/>
                  <a:pt x="126576" y="257394"/>
                </a:cubicBezTo>
                <a:lnTo>
                  <a:pt x="203773" y="230505"/>
                </a:lnTo>
                <a:lnTo>
                  <a:pt x="203801" y="230495"/>
                </a:lnTo>
                <a:cubicBezTo>
                  <a:pt x="223331" y="223590"/>
                  <a:pt x="243497" y="219970"/>
                  <a:pt x="263875" y="219675"/>
                </a:cubicBezTo>
                <a:lnTo>
                  <a:pt x="263963" y="219675"/>
                </a:lnTo>
                <a:lnTo>
                  <a:pt x="264049" y="219675"/>
                </a:lnTo>
                <a:cubicBezTo>
                  <a:pt x="280033" y="219675"/>
                  <a:pt x="300022" y="222256"/>
                  <a:pt x="319269" y="227400"/>
                </a:cubicBezTo>
                <a:lnTo>
                  <a:pt x="319269" y="195215"/>
                </a:lnTo>
                <a:close/>
                <a:moveTo>
                  <a:pt x="158453" y="353854"/>
                </a:moveTo>
                <a:lnTo>
                  <a:pt x="43986" y="287703"/>
                </a:lnTo>
                <a:cubicBezTo>
                  <a:pt x="53486" y="289389"/>
                  <a:pt x="62354" y="290560"/>
                  <a:pt x="68716" y="290636"/>
                </a:cubicBezTo>
                <a:lnTo>
                  <a:pt x="68743" y="290636"/>
                </a:lnTo>
                <a:cubicBezTo>
                  <a:pt x="91008" y="290836"/>
                  <a:pt x="113251" y="287131"/>
                  <a:pt x="134376" y="279721"/>
                </a:cubicBezTo>
                <a:lnTo>
                  <a:pt x="211649" y="252813"/>
                </a:lnTo>
                <a:cubicBezTo>
                  <a:pt x="228759" y="246755"/>
                  <a:pt x="246364" y="243602"/>
                  <a:pt x="264136" y="243326"/>
                </a:cubicBezTo>
                <a:cubicBezTo>
                  <a:pt x="279623" y="243345"/>
                  <a:pt x="300189" y="246221"/>
                  <a:pt x="319269" y="251993"/>
                </a:cubicBezTo>
                <a:lnTo>
                  <a:pt x="319269" y="260909"/>
                </a:lnTo>
                <a:cubicBezTo>
                  <a:pt x="319269" y="270205"/>
                  <a:pt x="314314" y="278797"/>
                  <a:pt x="306271" y="283445"/>
                </a:cubicBezTo>
                <a:lnTo>
                  <a:pt x="184448" y="353854"/>
                </a:lnTo>
                <a:cubicBezTo>
                  <a:pt x="176405" y="358502"/>
                  <a:pt x="166496" y="358502"/>
                  <a:pt x="158453" y="35385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3552EF-E86F-2C10-5A94-1B98037827ED}"/>
              </a:ext>
            </a:extLst>
          </p:cNvPr>
          <p:cNvSpPr txBox="1"/>
          <p:nvPr/>
        </p:nvSpPr>
        <p:spPr>
          <a:xfrm>
            <a:off x="4666296" y="3979555"/>
            <a:ext cx="1564352" cy="38420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932563">
              <a:defRPr/>
            </a:pPr>
            <a:r>
              <a:rPr lang="en-US" sz="2448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/>
              </a:rPr>
              <a:t>Sandstorm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5EA990-8FA4-15DC-C203-7E8F376E8F09}"/>
              </a:ext>
            </a:extLst>
          </p:cNvPr>
          <p:cNvSpPr/>
          <p:nvPr/>
        </p:nvSpPr>
        <p:spPr bwMode="auto">
          <a:xfrm>
            <a:off x="4666296" y="4459964"/>
            <a:ext cx="553634" cy="249481"/>
          </a:xfrm>
          <a:prstGeom prst="roundRect">
            <a:avLst>
              <a:gd name="adj" fmla="val 50000"/>
            </a:avLst>
          </a:prstGeom>
          <a:solidFill>
            <a:srgbClr val="FFB900"/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Iran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124D74F-E43B-C331-77D5-8F3AEA269D92}"/>
              </a:ext>
            </a:extLst>
          </p:cNvPr>
          <p:cNvSpPr txBox="1"/>
          <p:nvPr/>
        </p:nvSpPr>
        <p:spPr>
          <a:xfrm flipH="1">
            <a:off x="7737369" y="3979555"/>
            <a:ext cx="1425465" cy="3842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32563">
              <a:defRPr/>
            </a:pPr>
            <a:r>
              <a:rPr lang="en-US" sz="2448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/>
              </a:rPr>
              <a:t>Sleet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ACBE642F-1641-D6E5-6F6D-D99367406D8C}"/>
              </a:ext>
            </a:extLst>
          </p:cNvPr>
          <p:cNvSpPr/>
          <p:nvPr/>
        </p:nvSpPr>
        <p:spPr bwMode="auto">
          <a:xfrm flipH="1">
            <a:off x="7737369" y="4459964"/>
            <a:ext cx="1163582" cy="249481"/>
          </a:xfrm>
          <a:prstGeom prst="roundRect">
            <a:avLst>
              <a:gd name="adj" fmla="val 50000"/>
            </a:avLst>
          </a:prstGeom>
          <a:solidFill>
            <a:srgbClr val="FFB900"/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North Korea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A312FDA5-FA42-C298-F010-B56404E3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46934" y="3721874"/>
            <a:ext cx="810213" cy="899568"/>
          </a:xfrm>
          <a:custGeom>
            <a:avLst/>
            <a:gdLst>
              <a:gd name="connsiteX0" fmla="*/ 147733 w 345471"/>
              <a:gd name="connsiteY0" fmla="*/ 6715 h 383571"/>
              <a:gd name="connsiteX1" fmla="*/ 197739 w 345471"/>
              <a:gd name="connsiteY1" fmla="*/ 6715 h 383571"/>
              <a:gd name="connsiteX2" fmla="*/ 320516 w 345471"/>
              <a:gd name="connsiteY2" fmla="*/ 77581 h 383571"/>
              <a:gd name="connsiteX3" fmla="*/ 345472 w 345471"/>
              <a:gd name="connsiteY3" fmla="*/ 120920 h 383571"/>
              <a:gd name="connsiteX4" fmla="*/ 345472 w 345471"/>
              <a:gd name="connsiteY4" fmla="*/ 262652 h 383571"/>
              <a:gd name="connsiteX5" fmla="*/ 320516 w 345471"/>
              <a:gd name="connsiteY5" fmla="*/ 305991 h 383571"/>
              <a:gd name="connsiteX6" fmla="*/ 197739 w 345471"/>
              <a:gd name="connsiteY6" fmla="*/ 376857 h 383571"/>
              <a:gd name="connsiteX7" fmla="*/ 147733 w 345471"/>
              <a:gd name="connsiteY7" fmla="*/ 376857 h 383571"/>
              <a:gd name="connsiteX8" fmla="*/ 24955 w 345471"/>
              <a:gd name="connsiteY8" fmla="*/ 305991 h 383571"/>
              <a:gd name="connsiteX9" fmla="*/ 0 w 345471"/>
              <a:gd name="connsiteY9" fmla="*/ 262652 h 383571"/>
              <a:gd name="connsiteX10" fmla="*/ 0 w 345471"/>
              <a:gd name="connsiteY10" fmla="*/ 120920 h 383571"/>
              <a:gd name="connsiteX11" fmla="*/ 24955 w 345471"/>
              <a:gd name="connsiteY11" fmla="*/ 77581 h 383571"/>
              <a:gd name="connsiteX12" fmla="*/ 147733 w 345471"/>
              <a:gd name="connsiteY12" fmla="*/ 6715 h 383571"/>
              <a:gd name="connsiteX13" fmla="*/ 185833 w 345471"/>
              <a:gd name="connsiteY13" fmla="*/ 27289 h 383571"/>
              <a:gd name="connsiteX14" fmla="*/ 159639 w 345471"/>
              <a:gd name="connsiteY14" fmla="*/ 27289 h 383571"/>
              <a:gd name="connsiteX15" fmla="*/ 73914 w 345471"/>
              <a:gd name="connsiteY15" fmla="*/ 76819 h 383571"/>
              <a:gd name="connsiteX16" fmla="*/ 121158 w 345471"/>
              <a:gd name="connsiteY16" fmla="*/ 124063 h 383571"/>
              <a:gd name="connsiteX17" fmla="*/ 121158 w 345471"/>
              <a:gd name="connsiteY17" fmla="*/ 74533 h 383571"/>
              <a:gd name="connsiteX18" fmla="*/ 133064 w 345471"/>
              <a:gd name="connsiteY18" fmla="*/ 62627 h 383571"/>
              <a:gd name="connsiteX19" fmla="*/ 144971 w 345471"/>
              <a:gd name="connsiteY19" fmla="*/ 74533 h 383571"/>
              <a:gd name="connsiteX20" fmla="*/ 144971 w 345471"/>
              <a:gd name="connsiteY20" fmla="*/ 147876 h 383571"/>
              <a:gd name="connsiteX21" fmla="*/ 172403 w 345471"/>
              <a:gd name="connsiteY21" fmla="*/ 175308 h 383571"/>
              <a:gd name="connsiteX22" fmla="*/ 201740 w 345471"/>
              <a:gd name="connsiteY22" fmla="*/ 145971 h 383571"/>
              <a:gd name="connsiteX23" fmla="*/ 201740 w 345471"/>
              <a:gd name="connsiteY23" fmla="*/ 74533 h 383571"/>
              <a:gd name="connsiteX24" fmla="*/ 213646 w 345471"/>
              <a:gd name="connsiteY24" fmla="*/ 62627 h 383571"/>
              <a:gd name="connsiteX25" fmla="*/ 225552 w 345471"/>
              <a:gd name="connsiteY25" fmla="*/ 74533 h 383571"/>
              <a:gd name="connsiteX26" fmla="*/ 225552 w 345471"/>
              <a:gd name="connsiteY26" fmla="*/ 122158 h 383571"/>
              <a:gd name="connsiteX27" fmla="*/ 271177 w 345471"/>
              <a:gd name="connsiteY27" fmla="*/ 76533 h 383571"/>
              <a:gd name="connsiteX28" fmla="*/ 185928 w 345471"/>
              <a:gd name="connsiteY28" fmla="*/ 27289 h 383571"/>
              <a:gd name="connsiteX29" fmla="*/ 155543 w 345471"/>
              <a:gd name="connsiteY29" fmla="*/ 192072 h 383571"/>
              <a:gd name="connsiteX30" fmla="*/ 126016 w 345471"/>
              <a:gd name="connsiteY30" fmla="*/ 162544 h 383571"/>
              <a:gd name="connsiteX31" fmla="*/ 56769 w 345471"/>
              <a:gd name="connsiteY31" fmla="*/ 162544 h 383571"/>
              <a:gd name="connsiteX32" fmla="*/ 44863 w 345471"/>
              <a:gd name="connsiteY32" fmla="*/ 150638 h 383571"/>
              <a:gd name="connsiteX33" fmla="*/ 56769 w 345471"/>
              <a:gd name="connsiteY33" fmla="*/ 138732 h 383571"/>
              <a:gd name="connsiteX34" fmla="*/ 102203 w 345471"/>
              <a:gd name="connsiteY34" fmla="*/ 138732 h 383571"/>
              <a:gd name="connsiteX35" fmla="*/ 52483 w 345471"/>
              <a:gd name="connsiteY35" fmla="*/ 89011 h 383571"/>
              <a:gd name="connsiteX36" fmla="*/ 36862 w 345471"/>
              <a:gd name="connsiteY36" fmla="*/ 98060 h 383571"/>
              <a:gd name="connsiteX37" fmla="*/ 23717 w 345471"/>
              <a:gd name="connsiteY37" fmla="*/ 120729 h 383571"/>
              <a:gd name="connsiteX38" fmla="*/ 23717 w 345471"/>
              <a:gd name="connsiteY38" fmla="*/ 262461 h 383571"/>
              <a:gd name="connsiteX39" fmla="*/ 36862 w 345471"/>
              <a:gd name="connsiteY39" fmla="*/ 285131 h 383571"/>
              <a:gd name="connsiteX40" fmla="*/ 52959 w 345471"/>
              <a:gd name="connsiteY40" fmla="*/ 294465 h 383571"/>
              <a:gd name="connsiteX41" fmla="*/ 103346 w 345471"/>
              <a:gd name="connsiteY41" fmla="*/ 244078 h 383571"/>
              <a:gd name="connsiteX42" fmla="*/ 56674 w 345471"/>
              <a:gd name="connsiteY42" fmla="*/ 244078 h 383571"/>
              <a:gd name="connsiteX43" fmla="*/ 44768 w 345471"/>
              <a:gd name="connsiteY43" fmla="*/ 232172 h 383571"/>
              <a:gd name="connsiteX44" fmla="*/ 56674 w 345471"/>
              <a:gd name="connsiteY44" fmla="*/ 220266 h 383571"/>
              <a:gd name="connsiteX45" fmla="*/ 127159 w 345471"/>
              <a:gd name="connsiteY45" fmla="*/ 220266 h 383571"/>
              <a:gd name="connsiteX46" fmla="*/ 155448 w 345471"/>
              <a:gd name="connsiteY46" fmla="*/ 191976 h 383571"/>
              <a:gd name="connsiteX47" fmla="*/ 172403 w 345471"/>
              <a:gd name="connsiteY47" fmla="*/ 208931 h 383571"/>
              <a:gd name="connsiteX48" fmla="*/ 201740 w 345471"/>
              <a:gd name="connsiteY48" fmla="*/ 238268 h 383571"/>
              <a:gd name="connsiteX49" fmla="*/ 201740 w 345471"/>
              <a:gd name="connsiteY49" fmla="*/ 308467 h 383571"/>
              <a:gd name="connsiteX50" fmla="*/ 213646 w 345471"/>
              <a:gd name="connsiteY50" fmla="*/ 320373 h 383571"/>
              <a:gd name="connsiteX51" fmla="*/ 225552 w 345471"/>
              <a:gd name="connsiteY51" fmla="*/ 308467 h 383571"/>
              <a:gd name="connsiteX52" fmla="*/ 225552 w 345471"/>
              <a:gd name="connsiteY52" fmla="*/ 262080 h 383571"/>
              <a:gd name="connsiteX53" fmla="*/ 270605 w 345471"/>
              <a:gd name="connsiteY53" fmla="*/ 307134 h 383571"/>
              <a:gd name="connsiteX54" fmla="*/ 185833 w 345471"/>
              <a:gd name="connsiteY54" fmla="*/ 356092 h 383571"/>
              <a:gd name="connsiteX55" fmla="*/ 159639 w 345471"/>
              <a:gd name="connsiteY55" fmla="*/ 356092 h 383571"/>
              <a:gd name="connsiteX56" fmla="*/ 74390 w 345471"/>
              <a:gd name="connsiteY56" fmla="*/ 306848 h 383571"/>
              <a:gd name="connsiteX57" fmla="*/ 121063 w 345471"/>
              <a:gd name="connsiteY57" fmla="*/ 260175 h 383571"/>
              <a:gd name="connsiteX58" fmla="*/ 121063 w 345471"/>
              <a:gd name="connsiteY58" fmla="*/ 308467 h 383571"/>
              <a:gd name="connsiteX59" fmla="*/ 132969 w 345471"/>
              <a:gd name="connsiteY59" fmla="*/ 320373 h 383571"/>
              <a:gd name="connsiteX60" fmla="*/ 144875 w 345471"/>
              <a:gd name="connsiteY60" fmla="*/ 308467 h 383571"/>
              <a:gd name="connsiteX61" fmla="*/ 144875 w 345471"/>
              <a:gd name="connsiteY61" fmla="*/ 236363 h 383571"/>
              <a:gd name="connsiteX62" fmla="*/ 172307 w 345471"/>
              <a:gd name="connsiteY62" fmla="*/ 208931 h 383571"/>
              <a:gd name="connsiteX63" fmla="*/ 292037 w 345471"/>
              <a:gd name="connsiteY63" fmla="*/ 294846 h 383571"/>
              <a:gd name="connsiteX64" fmla="*/ 308705 w 345471"/>
              <a:gd name="connsiteY64" fmla="*/ 285226 h 383571"/>
              <a:gd name="connsiteX65" fmla="*/ 321850 w 345471"/>
              <a:gd name="connsiteY65" fmla="*/ 262557 h 383571"/>
              <a:gd name="connsiteX66" fmla="*/ 321850 w 345471"/>
              <a:gd name="connsiteY66" fmla="*/ 120825 h 383571"/>
              <a:gd name="connsiteX67" fmla="*/ 308705 w 345471"/>
              <a:gd name="connsiteY67" fmla="*/ 98155 h 383571"/>
              <a:gd name="connsiteX68" fmla="*/ 292608 w 345471"/>
              <a:gd name="connsiteY68" fmla="*/ 88821 h 383571"/>
              <a:gd name="connsiteX69" fmla="*/ 242602 w 345471"/>
              <a:gd name="connsiteY69" fmla="*/ 138827 h 383571"/>
              <a:gd name="connsiteX70" fmla="*/ 289941 w 345471"/>
              <a:gd name="connsiteY70" fmla="*/ 138827 h 383571"/>
              <a:gd name="connsiteX71" fmla="*/ 301847 w 345471"/>
              <a:gd name="connsiteY71" fmla="*/ 150733 h 383571"/>
              <a:gd name="connsiteX72" fmla="*/ 289941 w 345471"/>
              <a:gd name="connsiteY72" fmla="*/ 162639 h 383571"/>
              <a:gd name="connsiteX73" fmla="*/ 218789 w 345471"/>
              <a:gd name="connsiteY73" fmla="*/ 162639 h 383571"/>
              <a:gd name="connsiteX74" fmla="*/ 189262 w 345471"/>
              <a:gd name="connsiteY74" fmla="*/ 192167 h 383571"/>
              <a:gd name="connsiteX75" fmla="*/ 217551 w 345471"/>
              <a:gd name="connsiteY75" fmla="*/ 220456 h 383571"/>
              <a:gd name="connsiteX76" fmla="*/ 289941 w 345471"/>
              <a:gd name="connsiteY76" fmla="*/ 220456 h 383571"/>
              <a:gd name="connsiteX77" fmla="*/ 301847 w 345471"/>
              <a:gd name="connsiteY77" fmla="*/ 232362 h 383571"/>
              <a:gd name="connsiteX78" fmla="*/ 289941 w 345471"/>
              <a:gd name="connsiteY78" fmla="*/ 244269 h 383571"/>
              <a:gd name="connsiteX79" fmla="*/ 241364 w 345471"/>
              <a:gd name="connsiteY79" fmla="*/ 244269 h 383571"/>
              <a:gd name="connsiteX80" fmla="*/ 292037 w 345471"/>
              <a:gd name="connsiteY80" fmla="*/ 294942 h 3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45471" h="383571">
                <a:moveTo>
                  <a:pt x="147733" y="6715"/>
                </a:moveTo>
                <a:cubicBezTo>
                  <a:pt x="163163" y="-2238"/>
                  <a:pt x="182309" y="-2238"/>
                  <a:pt x="197739" y="6715"/>
                </a:cubicBezTo>
                <a:lnTo>
                  <a:pt x="320516" y="77581"/>
                </a:lnTo>
                <a:cubicBezTo>
                  <a:pt x="335947" y="86535"/>
                  <a:pt x="345472" y="103013"/>
                  <a:pt x="345472" y="120920"/>
                </a:cubicBezTo>
                <a:lnTo>
                  <a:pt x="345472" y="262652"/>
                </a:lnTo>
                <a:cubicBezTo>
                  <a:pt x="345472" y="280559"/>
                  <a:pt x="335947" y="297037"/>
                  <a:pt x="320516" y="305991"/>
                </a:cubicBezTo>
                <a:lnTo>
                  <a:pt x="197739" y="376857"/>
                </a:lnTo>
                <a:cubicBezTo>
                  <a:pt x="182309" y="385810"/>
                  <a:pt x="163163" y="385810"/>
                  <a:pt x="147733" y="376857"/>
                </a:cubicBezTo>
                <a:lnTo>
                  <a:pt x="24955" y="305991"/>
                </a:lnTo>
                <a:cubicBezTo>
                  <a:pt x="9525" y="297037"/>
                  <a:pt x="0" y="280559"/>
                  <a:pt x="0" y="262652"/>
                </a:cubicBezTo>
                <a:lnTo>
                  <a:pt x="0" y="120920"/>
                </a:lnTo>
                <a:cubicBezTo>
                  <a:pt x="0" y="103013"/>
                  <a:pt x="9525" y="86535"/>
                  <a:pt x="24955" y="77581"/>
                </a:cubicBezTo>
                <a:lnTo>
                  <a:pt x="147733" y="6715"/>
                </a:lnTo>
                <a:close/>
                <a:moveTo>
                  <a:pt x="185833" y="27289"/>
                </a:moveTo>
                <a:cubicBezTo>
                  <a:pt x="177737" y="22622"/>
                  <a:pt x="167735" y="22622"/>
                  <a:pt x="159639" y="27289"/>
                </a:cubicBezTo>
                <a:lnTo>
                  <a:pt x="73914" y="76819"/>
                </a:lnTo>
                <a:lnTo>
                  <a:pt x="121158" y="124063"/>
                </a:lnTo>
                <a:lnTo>
                  <a:pt x="121158" y="74533"/>
                </a:lnTo>
                <a:cubicBezTo>
                  <a:pt x="121158" y="67961"/>
                  <a:pt x="126492" y="62627"/>
                  <a:pt x="133064" y="62627"/>
                </a:cubicBezTo>
                <a:cubicBezTo>
                  <a:pt x="139637" y="62627"/>
                  <a:pt x="144971" y="67961"/>
                  <a:pt x="144971" y="74533"/>
                </a:cubicBezTo>
                <a:lnTo>
                  <a:pt x="144971" y="147876"/>
                </a:lnTo>
                <a:lnTo>
                  <a:pt x="172403" y="175308"/>
                </a:lnTo>
                <a:lnTo>
                  <a:pt x="201740" y="145971"/>
                </a:lnTo>
                <a:lnTo>
                  <a:pt x="201740" y="74533"/>
                </a:lnTo>
                <a:cubicBezTo>
                  <a:pt x="201740" y="67961"/>
                  <a:pt x="207074" y="62627"/>
                  <a:pt x="213646" y="62627"/>
                </a:cubicBezTo>
                <a:cubicBezTo>
                  <a:pt x="220218" y="62627"/>
                  <a:pt x="225552" y="67961"/>
                  <a:pt x="225552" y="74533"/>
                </a:cubicBezTo>
                <a:lnTo>
                  <a:pt x="225552" y="122158"/>
                </a:lnTo>
                <a:lnTo>
                  <a:pt x="271177" y="76533"/>
                </a:lnTo>
                <a:lnTo>
                  <a:pt x="185928" y="27289"/>
                </a:lnTo>
                <a:close/>
                <a:moveTo>
                  <a:pt x="155543" y="192072"/>
                </a:moveTo>
                <a:lnTo>
                  <a:pt x="126016" y="162544"/>
                </a:lnTo>
                <a:lnTo>
                  <a:pt x="56769" y="162544"/>
                </a:lnTo>
                <a:cubicBezTo>
                  <a:pt x="50197" y="162544"/>
                  <a:pt x="44863" y="157210"/>
                  <a:pt x="44863" y="150638"/>
                </a:cubicBezTo>
                <a:cubicBezTo>
                  <a:pt x="44863" y="144066"/>
                  <a:pt x="50197" y="138732"/>
                  <a:pt x="56769" y="138732"/>
                </a:cubicBezTo>
                <a:lnTo>
                  <a:pt x="102203" y="138732"/>
                </a:lnTo>
                <a:lnTo>
                  <a:pt x="52483" y="89011"/>
                </a:lnTo>
                <a:lnTo>
                  <a:pt x="36862" y="98060"/>
                </a:lnTo>
                <a:cubicBezTo>
                  <a:pt x="28766" y="102727"/>
                  <a:pt x="23717" y="111395"/>
                  <a:pt x="23717" y="120729"/>
                </a:cubicBezTo>
                <a:lnTo>
                  <a:pt x="23717" y="262461"/>
                </a:lnTo>
                <a:cubicBezTo>
                  <a:pt x="23717" y="271796"/>
                  <a:pt x="28670" y="280464"/>
                  <a:pt x="36862" y="285131"/>
                </a:cubicBezTo>
                <a:lnTo>
                  <a:pt x="52959" y="294465"/>
                </a:lnTo>
                <a:lnTo>
                  <a:pt x="103346" y="244078"/>
                </a:lnTo>
                <a:lnTo>
                  <a:pt x="56674" y="244078"/>
                </a:lnTo>
                <a:cubicBezTo>
                  <a:pt x="50102" y="244078"/>
                  <a:pt x="44768" y="238744"/>
                  <a:pt x="44768" y="232172"/>
                </a:cubicBezTo>
                <a:cubicBezTo>
                  <a:pt x="44768" y="225600"/>
                  <a:pt x="50102" y="220266"/>
                  <a:pt x="56674" y="220266"/>
                </a:cubicBezTo>
                <a:lnTo>
                  <a:pt x="127159" y="220266"/>
                </a:lnTo>
                <a:lnTo>
                  <a:pt x="155448" y="191976"/>
                </a:lnTo>
                <a:close/>
                <a:moveTo>
                  <a:pt x="172403" y="208931"/>
                </a:moveTo>
                <a:lnTo>
                  <a:pt x="201740" y="238268"/>
                </a:lnTo>
                <a:lnTo>
                  <a:pt x="201740" y="308467"/>
                </a:lnTo>
                <a:cubicBezTo>
                  <a:pt x="201740" y="315039"/>
                  <a:pt x="207074" y="320373"/>
                  <a:pt x="213646" y="320373"/>
                </a:cubicBezTo>
                <a:cubicBezTo>
                  <a:pt x="220218" y="320373"/>
                  <a:pt x="225552" y="315039"/>
                  <a:pt x="225552" y="308467"/>
                </a:cubicBezTo>
                <a:lnTo>
                  <a:pt x="225552" y="262080"/>
                </a:lnTo>
                <a:lnTo>
                  <a:pt x="270605" y="307134"/>
                </a:lnTo>
                <a:lnTo>
                  <a:pt x="185833" y="356092"/>
                </a:lnTo>
                <a:cubicBezTo>
                  <a:pt x="177737" y="360759"/>
                  <a:pt x="167735" y="360759"/>
                  <a:pt x="159639" y="356092"/>
                </a:cubicBezTo>
                <a:lnTo>
                  <a:pt x="74390" y="306848"/>
                </a:lnTo>
                <a:lnTo>
                  <a:pt x="121063" y="260175"/>
                </a:lnTo>
                <a:lnTo>
                  <a:pt x="121063" y="308467"/>
                </a:lnTo>
                <a:cubicBezTo>
                  <a:pt x="121063" y="315039"/>
                  <a:pt x="126397" y="320373"/>
                  <a:pt x="132969" y="320373"/>
                </a:cubicBezTo>
                <a:cubicBezTo>
                  <a:pt x="139541" y="320373"/>
                  <a:pt x="144875" y="315039"/>
                  <a:pt x="144875" y="308467"/>
                </a:cubicBezTo>
                <a:lnTo>
                  <a:pt x="144875" y="236363"/>
                </a:lnTo>
                <a:lnTo>
                  <a:pt x="172307" y="208931"/>
                </a:lnTo>
                <a:close/>
                <a:moveTo>
                  <a:pt x="292037" y="294846"/>
                </a:moveTo>
                <a:lnTo>
                  <a:pt x="308705" y="285226"/>
                </a:lnTo>
                <a:cubicBezTo>
                  <a:pt x="316801" y="280559"/>
                  <a:pt x="321850" y="271891"/>
                  <a:pt x="321850" y="262557"/>
                </a:cubicBezTo>
                <a:lnTo>
                  <a:pt x="321850" y="120825"/>
                </a:lnTo>
                <a:cubicBezTo>
                  <a:pt x="321850" y="111490"/>
                  <a:pt x="316897" y="102822"/>
                  <a:pt x="308705" y="98155"/>
                </a:cubicBezTo>
                <a:lnTo>
                  <a:pt x="292608" y="88821"/>
                </a:lnTo>
                <a:lnTo>
                  <a:pt x="242602" y="138827"/>
                </a:lnTo>
                <a:lnTo>
                  <a:pt x="289941" y="138827"/>
                </a:lnTo>
                <a:cubicBezTo>
                  <a:pt x="296513" y="138827"/>
                  <a:pt x="301847" y="144161"/>
                  <a:pt x="301847" y="150733"/>
                </a:cubicBezTo>
                <a:cubicBezTo>
                  <a:pt x="301847" y="157305"/>
                  <a:pt x="296513" y="162639"/>
                  <a:pt x="289941" y="162639"/>
                </a:cubicBezTo>
                <a:lnTo>
                  <a:pt x="218789" y="162639"/>
                </a:lnTo>
                <a:lnTo>
                  <a:pt x="189262" y="192167"/>
                </a:lnTo>
                <a:lnTo>
                  <a:pt x="217551" y="220456"/>
                </a:lnTo>
                <a:lnTo>
                  <a:pt x="289941" y="220456"/>
                </a:lnTo>
                <a:cubicBezTo>
                  <a:pt x="296513" y="220456"/>
                  <a:pt x="301847" y="225790"/>
                  <a:pt x="301847" y="232362"/>
                </a:cubicBezTo>
                <a:cubicBezTo>
                  <a:pt x="301847" y="238935"/>
                  <a:pt x="296513" y="244269"/>
                  <a:pt x="289941" y="244269"/>
                </a:cubicBezTo>
                <a:lnTo>
                  <a:pt x="241364" y="244269"/>
                </a:lnTo>
                <a:lnTo>
                  <a:pt x="292037" y="294942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0867320-7FDA-53CD-D3D0-3B7A1FD62FB7}"/>
              </a:ext>
            </a:extLst>
          </p:cNvPr>
          <p:cNvSpPr txBox="1"/>
          <p:nvPr/>
        </p:nvSpPr>
        <p:spPr>
          <a:xfrm>
            <a:off x="10750677" y="3979555"/>
            <a:ext cx="1131819" cy="38420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defTabSz="932563">
              <a:defRPr/>
            </a:pPr>
            <a:r>
              <a:rPr lang="en-US" sz="2448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/>
              </a:rPr>
              <a:t>Blizzard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8644758E-307C-7145-7A07-37E2C28BB7D2}"/>
              </a:ext>
            </a:extLst>
          </p:cNvPr>
          <p:cNvSpPr/>
          <p:nvPr/>
        </p:nvSpPr>
        <p:spPr bwMode="auto">
          <a:xfrm>
            <a:off x="10750677" y="4459964"/>
            <a:ext cx="762269" cy="249481"/>
          </a:xfrm>
          <a:prstGeom prst="roundRect">
            <a:avLst>
              <a:gd name="adj" fmla="val 50000"/>
            </a:avLst>
          </a:prstGeom>
          <a:solidFill>
            <a:srgbClr val="FFB900"/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Russia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33C97EF-1C3A-E058-E78B-5DF0E1C79416}"/>
              </a:ext>
            </a:extLst>
          </p:cNvPr>
          <p:cNvSpPr txBox="1"/>
          <p:nvPr/>
        </p:nvSpPr>
        <p:spPr>
          <a:xfrm>
            <a:off x="1633011" y="5202346"/>
            <a:ext cx="1720942" cy="384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2448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/>
              </a:rPr>
              <a:t>Tempest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E7A6D321-09E3-1578-A87E-D8A8592B354D}"/>
              </a:ext>
            </a:extLst>
          </p:cNvPr>
          <p:cNvSpPr/>
          <p:nvPr/>
        </p:nvSpPr>
        <p:spPr bwMode="auto">
          <a:xfrm>
            <a:off x="1633011" y="5668877"/>
            <a:ext cx="1830525" cy="241662"/>
          </a:xfrm>
          <a:prstGeom prst="roundRect">
            <a:avLst>
              <a:gd name="adj" fmla="val 50000"/>
            </a:avLst>
          </a:prstGeom>
          <a:solidFill>
            <a:srgbClr val="FFB900"/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Financially motivated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7BFEA3B-F1BD-87B8-2C69-5B4327EEB678}"/>
              </a:ext>
            </a:extLst>
          </p:cNvPr>
          <p:cNvSpPr txBox="1"/>
          <p:nvPr/>
        </p:nvSpPr>
        <p:spPr>
          <a:xfrm>
            <a:off x="4666296" y="5202346"/>
            <a:ext cx="1720943" cy="384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2448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/>
              </a:rPr>
              <a:t>Flood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CAEC0D1-559A-1902-B671-DDA4B3788BBD}"/>
              </a:ext>
            </a:extLst>
          </p:cNvPr>
          <p:cNvSpPr/>
          <p:nvPr/>
        </p:nvSpPr>
        <p:spPr bwMode="auto">
          <a:xfrm>
            <a:off x="4666296" y="5664968"/>
            <a:ext cx="1730685" cy="249481"/>
          </a:xfrm>
          <a:prstGeom prst="roundRect">
            <a:avLst>
              <a:gd name="adj" fmla="val 50000"/>
            </a:avLst>
          </a:prstGeom>
          <a:solidFill>
            <a:srgbClr val="FFB900"/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Influence operations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3309AF-2EBA-2D2C-AA7D-6AF6AB9F355D}"/>
              </a:ext>
            </a:extLst>
          </p:cNvPr>
          <p:cNvSpPr txBox="1"/>
          <p:nvPr/>
        </p:nvSpPr>
        <p:spPr>
          <a:xfrm flipH="1">
            <a:off x="7737369" y="5202346"/>
            <a:ext cx="1170437" cy="384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2448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/>
              </a:rPr>
              <a:t>Storm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46C10CC-5DED-5DED-BA2C-96DEC9D9E8B2}"/>
              </a:ext>
            </a:extLst>
          </p:cNvPr>
          <p:cNvSpPr/>
          <p:nvPr/>
        </p:nvSpPr>
        <p:spPr bwMode="auto">
          <a:xfrm flipH="1">
            <a:off x="7737369" y="5664968"/>
            <a:ext cx="579065" cy="249481"/>
          </a:xfrm>
          <a:prstGeom prst="roundRect">
            <a:avLst>
              <a:gd name="adj" fmla="val 50000"/>
            </a:avLst>
          </a:prstGeom>
          <a:solidFill>
            <a:srgbClr val="FFB900"/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DEV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06831C-7367-8BEC-3C05-40AF108F3745}"/>
              </a:ext>
            </a:extLst>
          </p:cNvPr>
          <p:cNvSpPr txBox="1"/>
          <p:nvPr/>
        </p:nvSpPr>
        <p:spPr>
          <a:xfrm>
            <a:off x="10750677" y="5202346"/>
            <a:ext cx="1195580" cy="384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spcBef>
                <a:spcPts val="612"/>
              </a:spcBef>
              <a:defRPr/>
            </a:pPr>
            <a:r>
              <a:rPr lang="en-US" sz="2448"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/>
              </a:rPr>
              <a:t>Tsunami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708E9E45-5003-F869-1594-F2F5FCA50A34}"/>
              </a:ext>
            </a:extLst>
          </p:cNvPr>
          <p:cNvSpPr/>
          <p:nvPr/>
        </p:nvSpPr>
        <p:spPr bwMode="auto">
          <a:xfrm>
            <a:off x="10750677" y="5664968"/>
            <a:ext cx="683993" cy="249481"/>
          </a:xfrm>
          <a:prstGeom prst="roundRect">
            <a:avLst>
              <a:gd name="adj" fmla="val 50000"/>
            </a:avLst>
          </a:prstGeom>
          <a:solidFill>
            <a:srgbClr val="FFB900"/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0" rIns="9326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61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PSOA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67DB412-33B7-024D-7A32-7384C4C17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247138" y="1204578"/>
            <a:ext cx="0" cy="1554339"/>
          </a:xfrm>
          <a:prstGeom prst="line">
            <a:avLst/>
          </a:prstGeom>
          <a:noFill/>
          <a:ln w="9525" cap="flat" cmpd="sng" algn="ctr">
            <a:gradFill>
              <a:gsLst>
                <a:gs pos="0">
                  <a:srgbClr val="E6E6E6">
                    <a:lumMod val="50000"/>
                    <a:alpha val="0"/>
                  </a:srgbClr>
                </a:gs>
                <a:gs pos="52300">
                  <a:srgbClr val="737373"/>
                </a:gs>
                <a:gs pos="100000">
                  <a:srgbClr val="E6E6E6">
                    <a:lumMod val="50000"/>
                    <a:alpha val="0"/>
                  </a:srgbClr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E4EA2A3-4036-5EF6-4595-AF24FEC24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2818" y="3724889"/>
            <a:ext cx="804186" cy="893538"/>
          </a:xfrm>
          <a:custGeom>
            <a:avLst/>
            <a:gdLst>
              <a:gd name="connsiteX0" fmla="*/ 377522 w 618620"/>
              <a:gd name="connsiteY0" fmla="*/ 539265 h 687354"/>
              <a:gd name="connsiteX1" fmla="*/ 347677 w 618620"/>
              <a:gd name="connsiteY1" fmla="*/ 569148 h 687354"/>
              <a:gd name="connsiteX2" fmla="*/ 377522 w 618620"/>
              <a:gd name="connsiteY2" fmla="*/ 599013 h 687354"/>
              <a:gd name="connsiteX3" fmla="*/ 407367 w 618620"/>
              <a:gd name="connsiteY3" fmla="*/ 569148 h 687354"/>
              <a:gd name="connsiteX4" fmla="*/ 377522 w 618620"/>
              <a:gd name="connsiteY4" fmla="*/ 539265 h 687354"/>
              <a:gd name="connsiteX5" fmla="*/ 164354 w 618620"/>
              <a:gd name="connsiteY5" fmla="*/ 385607 h 687354"/>
              <a:gd name="connsiteX6" fmla="*/ 134509 w 618620"/>
              <a:gd name="connsiteY6" fmla="*/ 415474 h 687354"/>
              <a:gd name="connsiteX7" fmla="*/ 164354 w 618620"/>
              <a:gd name="connsiteY7" fmla="*/ 445356 h 687354"/>
              <a:gd name="connsiteX8" fmla="*/ 194199 w 618620"/>
              <a:gd name="connsiteY8" fmla="*/ 415474 h 687354"/>
              <a:gd name="connsiteX9" fmla="*/ 164354 w 618620"/>
              <a:gd name="connsiteY9" fmla="*/ 385607 h 687354"/>
              <a:gd name="connsiteX10" fmla="*/ 164354 w 618620"/>
              <a:gd name="connsiteY10" fmla="*/ 342922 h 687354"/>
              <a:gd name="connsiteX11" fmla="*/ 236831 w 618620"/>
              <a:gd name="connsiteY11" fmla="*/ 415474 h 687354"/>
              <a:gd name="connsiteX12" fmla="*/ 164354 w 618620"/>
              <a:gd name="connsiteY12" fmla="*/ 488041 h 687354"/>
              <a:gd name="connsiteX13" fmla="*/ 91875 w 618620"/>
              <a:gd name="connsiteY13" fmla="*/ 415474 h 687354"/>
              <a:gd name="connsiteX14" fmla="*/ 164354 w 618620"/>
              <a:gd name="connsiteY14" fmla="*/ 342922 h 687354"/>
              <a:gd name="connsiteX15" fmla="*/ 146134 w 618620"/>
              <a:gd name="connsiteY15" fmla="*/ 205725 h 687354"/>
              <a:gd name="connsiteX16" fmla="*/ 42634 w 618620"/>
              <a:gd name="connsiteY16" fmla="*/ 222616 h 687354"/>
              <a:gd name="connsiteX17" fmla="*/ 42634 w 618620"/>
              <a:gd name="connsiteY17" fmla="*/ 329551 h 687354"/>
              <a:gd name="connsiteX18" fmla="*/ 125470 w 618620"/>
              <a:gd name="connsiteY18" fmla="*/ 246623 h 687354"/>
              <a:gd name="connsiteX19" fmla="*/ 155617 w 618620"/>
              <a:gd name="connsiteY19" fmla="*/ 246623 h 687354"/>
              <a:gd name="connsiteX20" fmla="*/ 155617 w 618620"/>
              <a:gd name="connsiteY20" fmla="*/ 276814 h 687354"/>
              <a:gd name="connsiteX21" fmla="*/ 42634 w 618620"/>
              <a:gd name="connsiteY21" fmla="*/ 389920 h 687354"/>
              <a:gd name="connsiteX22" fmla="*/ 42634 w 618620"/>
              <a:gd name="connsiteY22" fmla="*/ 470701 h 687354"/>
              <a:gd name="connsiteX23" fmla="*/ 66082 w 618620"/>
              <a:gd name="connsiteY23" fmla="*/ 511358 h 687354"/>
              <a:gd name="connsiteX24" fmla="*/ 164307 w 618620"/>
              <a:gd name="connsiteY24" fmla="*/ 568134 h 687354"/>
              <a:gd name="connsiteX25" fmla="*/ 311287 w 618620"/>
              <a:gd name="connsiteY25" fmla="*/ 420988 h 687354"/>
              <a:gd name="connsiteX26" fmla="*/ 341435 w 618620"/>
              <a:gd name="connsiteY26" fmla="*/ 420988 h 687354"/>
              <a:gd name="connsiteX27" fmla="*/ 341435 w 618620"/>
              <a:gd name="connsiteY27" fmla="*/ 451179 h 687354"/>
              <a:gd name="connsiteX28" fmla="*/ 202534 w 618620"/>
              <a:gd name="connsiteY28" fmla="*/ 590232 h 687354"/>
              <a:gd name="connsiteX29" fmla="*/ 285861 w 618620"/>
              <a:gd name="connsiteY29" fmla="*/ 638382 h 687354"/>
              <a:gd name="connsiteX30" fmla="*/ 332760 w 618620"/>
              <a:gd name="connsiteY30" fmla="*/ 638382 h 687354"/>
              <a:gd name="connsiteX31" fmla="*/ 342568 w 618620"/>
              <a:gd name="connsiteY31" fmla="*/ 632710 h 687354"/>
              <a:gd name="connsiteX32" fmla="*/ 305045 w 618620"/>
              <a:gd name="connsiteY32" fmla="*/ 569148 h 687354"/>
              <a:gd name="connsiteX33" fmla="*/ 377522 w 618620"/>
              <a:gd name="connsiteY33" fmla="*/ 496579 h 687354"/>
              <a:gd name="connsiteX34" fmla="*/ 450000 w 618620"/>
              <a:gd name="connsiteY34" fmla="*/ 569148 h 687354"/>
              <a:gd name="connsiteX35" fmla="*/ 449996 w 618620"/>
              <a:gd name="connsiteY35" fmla="*/ 569920 h 687354"/>
              <a:gd name="connsiteX36" fmla="*/ 449985 w 618620"/>
              <a:gd name="connsiteY36" fmla="*/ 570642 h 687354"/>
              <a:gd name="connsiteX37" fmla="*/ 552538 w 618620"/>
              <a:gd name="connsiteY37" fmla="*/ 511358 h 687354"/>
              <a:gd name="connsiteX38" fmla="*/ 575986 w 618620"/>
              <a:gd name="connsiteY38" fmla="*/ 470701 h 687354"/>
              <a:gd name="connsiteX39" fmla="*/ 575986 w 618620"/>
              <a:gd name="connsiteY39" fmla="*/ 406227 h 687354"/>
              <a:gd name="connsiteX40" fmla="*/ 500514 w 618620"/>
              <a:gd name="connsiteY40" fmla="*/ 481786 h 687354"/>
              <a:gd name="connsiteX41" fmla="*/ 470366 w 618620"/>
              <a:gd name="connsiteY41" fmla="*/ 481786 h 687354"/>
              <a:gd name="connsiteX42" fmla="*/ 470366 w 618620"/>
              <a:gd name="connsiteY42" fmla="*/ 451609 h 687354"/>
              <a:gd name="connsiteX43" fmla="*/ 575986 w 618620"/>
              <a:gd name="connsiteY43" fmla="*/ 345877 h 687354"/>
              <a:gd name="connsiteX44" fmla="*/ 575986 w 618620"/>
              <a:gd name="connsiteY44" fmla="*/ 279255 h 687354"/>
              <a:gd name="connsiteX45" fmla="*/ 504348 w 618620"/>
              <a:gd name="connsiteY45" fmla="*/ 290872 h 687354"/>
              <a:gd name="connsiteX46" fmla="*/ 417748 w 618620"/>
              <a:gd name="connsiteY46" fmla="*/ 377564 h 687354"/>
              <a:gd name="connsiteX47" fmla="*/ 387602 w 618620"/>
              <a:gd name="connsiteY47" fmla="*/ 377564 h 687354"/>
              <a:gd name="connsiteX48" fmla="*/ 387602 w 618620"/>
              <a:gd name="connsiteY48" fmla="*/ 347389 h 687354"/>
              <a:gd name="connsiteX49" fmla="*/ 447232 w 618620"/>
              <a:gd name="connsiteY49" fmla="*/ 287691 h 687354"/>
              <a:gd name="connsiteX50" fmla="*/ 380232 w 618620"/>
              <a:gd name="connsiteY50" fmla="*/ 271384 h 687354"/>
              <a:gd name="connsiteX51" fmla="*/ 380211 w 618620"/>
              <a:gd name="connsiteY51" fmla="*/ 271384 h 687354"/>
              <a:gd name="connsiteX52" fmla="*/ 346579 w 618620"/>
              <a:gd name="connsiteY52" fmla="*/ 259665 h 687354"/>
              <a:gd name="connsiteX53" fmla="*/ 273221 w 618620"/>
              <a:gd name="connsiteY53" fmla="*/ 333109 h 687354"/>
              <a:gd name="connsiteX54" fmla="*/ 243073 w 618620"/>
              <a:gd name="connsiteY54" fmla="*/ 333109 h 687354"/>
              <a:gd name="connsiteX55" fmla="*/ 243073 w 618620"/>
              <a:gd name="connsiteY55" fmla="*/ 302934 h 687354"/>
              <a:gd name="connsiteX56" fmla="*/ 301847 w 618620"/>
              <a:gd name="connsiteY56" fmla="*/ 244097 h 687354"/>
              <a:gd name="connsiteX57" fmla="*/ 240823 w 618620"/>
              <a:gd name="connsiteY57" fmla="*/ 222840 h 687354"/>
              <a:gd name="connsiteX58" fmla="*/ 146134 w 618620"/>
              <a:gd name="connsiteY58" fmla="*/ 205725 h 687354"/>
              <a:gd name="connsiteX59" fmla="*/ 309310 w 618620"/>
              <a:gd name="connsiteY59" fmla="*/ 42684 h 687354"/>
              <a:gd name="connsiteX60" fmla="*/ 285861 w 618620"/>
              <a:gd name="connsiteY60" fmla="*/ 48973 h 687354"/>
              <a:gd name="connsiteX61" fmla="*/ 75955 w 618620"/>
              <a:gd name="connsiteY61" fmla="*/ 170293 h 687354"/>
              <a:gd name="connsiteX62" fmla="*/ 146290 w 618620"/>
              <a:gd name="connsiteY62" fmla="*/ 163058 h 687354"/>
              <a:gd name="connsiteX63" fmla="*/ 146446 w 618620"/>
              <a:gd name="connsiteY63" fmla="*/ 163058 h 687354"/>
              <a:gd name="connsiteX64" fmla="*/ 146605 w 618620"/>
              <a:gd name="connsiteY64" fmla="*/ 163058 h 687354"/>
              <a:gd name="connsiteX65" fmla="*/ 254984 w 618620"/>
              <a:gd name="connsiteY65" fmla="*/ 182578 h 687354"/>
              <a:gd name="connsiteX66" fmla="*/ 255032 w 618620"/>
              <a:gd name="connsiteY66" fmla="*/ 182596 h 687354"/>
              <a:gd name="connsiteX67" fmla="*/ 394304 w 618620"/>
              <a:gd name="connsiteY67" fmla="*/ 231106 h 687354"/>
              <a:gd name="connsiteX68" fmla="*/ 498232 w 618620"/>
              <a:gd name="connsiteY68" fmla="*/ 248393 h 687354"/>
              <a:gd name="connsiteX69" fmla="*/ 575986 w 618620"/>
              <a:gd name="connsiteY69" fmla="*/ 235523 h 687354"/>
              <a:gd name="connsiteX70" fmla="*/ 575986 w 618620"/>
              <a:gd name="connsiteY70" fmla="*/ 216654 h 687354"/>
              <a:gd name="connsiteX71" fmla="*/ 552538 w 618620"/>
              <a:gd name="connsiteY71" fmla="*/ 175997 h 687354"/>
              <a:gd name="connsiteX72" fmla="*/ 332760 w 618620"/>
              <a:gd name="connsiteY72" fmla="*/ 48973 h 687354"/>
              <a:gd name="connsiteX73" fmla="*/ 309310 w 618620"/>
              <a:gd name="connsiteY73" fmla="*/ 42684 h 687354"/>
              <a:gd name="connsiteX74" fmla="*/ 309309 w 618620"/>
              <a:gd name="connsiteY74" fmla="*/ 0 h 687354"/>
              <a:gd name="connsiteX75" fmla="*/ 354077 w 618620"/>
              <a:gd name="connsiteY75" fmla="*/ 12011 h 687354"/>
              <a:gd name="connsiteX76" fmla="*/ 573854 w 618620"/>
              <a:gd name="connsiteY76" fmla="*/ 139035 h 687354"/>
              <a:gd name="connsiteX77" fmla="*/ 618620 w 618620"/>
              <a:gd name="connsiteY77" fmla="*/ 216654 h 687354"/>
              <a:gd name="connsiteX78" fmla="*/ 618620 w 618620"/>
              <a:gd name="connsiteY78" fmla="*/ 470701 h 687354"/>
              <a:gd name="connsiteX79" fmla="*/ 573854 w 618620"/>
              <a:gd name="connsiteY79" fmla="*/ 548320 h 687354"/>
              <a:gd name="connsiteX80" fmla="*/ 354077 w 618620"/>
              <a:gd name="connsiteY80" fmla="*/ 675344 h 687354"/>
              <a:gd name="connsiteX81" fmla="*/ 264544 w 618620"/>
              <a:gd name="connsiteY81" fmla="*/ 675344 h 687354"/>
              <a:gd name="connsiteX82" fmla="*/ 44766 w 618620"/>
              <a:gd name="connsiteY82" fmla="*/ 548320 h 687354"/>
              <a:gd name="connsiteX83" fmla="*/ 0 w 618620"/>
              <a:gd name="connsiteY83" fmla="*/ 470701 h 687354"/>
              <a:gd name="connsiteX84" fmla="*/ 0 w 618620"/>
              <a:gd name="connsiteY84" fmla="*/ 216654 h 687354"/>
              <a:gd name="connsiteX85" fmla="*/ 44766 w 618620"/>
              <a:gd name="connsiteY85" fmla="*/ 139035 h 687354"/>
              <a:gd name="connsiteX86" fmla="*/ 264544 w 618620"/>
              <a:gd name="connsiteY86" fmla="*/ 12011 h 687354"/>
              <a:gd name="connsiteX87" fmla="*/ 309309 w 618620"/>
              <a:gd name="connsiteY87" fmla="*/ 0 h 68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18620" h="687354">
                <a:moveTo>
                  <a:pt x="377522" y="539265"/>
                </a:moveTo>
                <a:cubicBezTo>
                  <a:pt x="361040" y="539265"/>
                  <a:pt x="347677" y="552652"/>
                  <a:pt x="347677" y="569148"/>
                </a:cubicBezTo>
                <a:cubicBezTo>
                  <a:pt x="347677" y="585645"/>
                  <a:pt x="361040" y="599013"/>
                  <a:pt x="377522" y="599013"/>
                </a:cubicBezTo>
                <a:cubicBezTo>
                  <a:pt x="394005" y="599013"/>
                  <a:pt x="407367" y="585645"/>
                  <a:pt x="407367" y="569148"/>
                </a:cubicBezTo>
                <a:cubicBezTo>
                  <a:pt x="407367" y="552652"/>
                  <a:pt x="394005" y="539265"/>
                  <a:pt x="377522" y="539265"/>
                </a:cubicBezTo>
                <a:close/>
                <a:moveTo>
                  <a:pt x="164354" y="385607"/>
                </a:moveTo>
                <a:cubicBezTo>
                  <a:pt x="147872" y="385607"/>
                  <a:pt x="134509" y="398977"/>
                  <a:pt x="134509" y="415474"/>
                </a:cubicBezTo>
                <a:cubicBezTo>
                  <a:pt x="134509" y="431986"/>
                  <a:pt x="147872" y="445356"/>
                  <a:pt x="164354" y="445356"/>
                </a:cubicBezTo>
                <a:cubicBezTo>
                  <a:pt x="180836" y="445356"/>
                  <a:pt x="194199" y="431986"/>
                  <a:pt x="194199" y="415474"/>
                </a:cubicBezTo>
                <a:cubicBezTo>
                  <a:pt x="194199" y="398977"/>
                  <a:pt x="180836" y="385607"/>
                  <a:pt x="164354" y="385607"/>
                </a:cubicBezTo>
                <a:close/>
                <a:moveTo>
                  <a:pt x="164354" y="342922"/>
                </a:moveTo>
                <a:cubicBezTo>
                  <a:pt x="204381" y="342922"/>
                  <a:pt x="236831" y="375417"/>
                  <a:pt x="236831" y="415474"/>
                </a:cubicBezTo>
                <a:cubicBezTo>
                  <a:pt x="236831" y="455546"/>
                  <a:pt x="204381" y="488041"/>
                  <a:pt x="164354" y="488041"/>
                </a:cubicBezTo>
                <a:cubicBezTo>
                  <a:pt x="124325" y="488041"/>
                  <a:pt x="91875" y="455546"/>
                  <a:pt x="91875" y="415474"/>
                </a:cubicBezTo>
                <a:cubicBezTo>
                  <a:pt x="91875" y="375417"/>
                  <a:pt x="124325" y="342922"/>
                  <a:pt x="164354" y="342922"/>
                </a:cubicBezTo>
                <a:close/>
                <a:moveTo>
                  <a:pt x="146134" y="205725"/>
                </a:moveTo>
                <a:cubicBezTo>
                  <a:pt x="117099" y="205759"/>
                  <a:pt x="78165" y="211362"/>
                  <a:pt x="42634" y="222616"/>
                </a:cubicBezTo>
                <a:lnTo>
                  <a:pt x="42634" y="329551"/>
                </a:lnTo>
                <a:lnTo>
                  <a:pt x="125470" y="246623"/>
                </a:lnTo>
                <a:cubicBezTo>
                  <a:pt x="133794" y="238288"/>
                  <a:pt x="147293" y="238288"/>
                  <a:pt x="155617" y="246623"/>
                </a:cubicBezTo>
                <a:cubicBezTo>
                  <a:pt x="163941" y="254956"/>
                  <a:pt x="163941" y="268481"/>
                  <a:pt x="155617" y="276814"/>
                </a:cubicBezTo>
                <a:lnTo>
                  <a:pt x="42634" y="389920"/>
                </a:lnTo>
                <a:lnTo>
                  <a:pt x="42634" y="470701"/>
                </a:lnTo>
                <a:cubicBezTo>
                  <a:pt x="42634" y="487472"/>
                  <a:pt x="51571" y="502973"/>
                  <a:pt x="66082" y="511358"/>
                </a:cubicBezTo>
                <a:lnTo>
                  <a:pt x="164307" y="568134"/>
                </a:lnTo>
                <a:lnTo>
                  <a:pt x="311287" y="420988"/>
                </a:lnTo>
                <a:cubicBezTo>
                  <a:pt x="319613" y="412671"/>
                  <a:pt x="333111" y="412671"/>
                  <a:pt x="341435" y="420988"/>
                </a:cubicBezTo>
                <a:cubicBezTo>
                  <a:pt x="349761" y="429323"/>
                  <a:pt x="349761" y="442846"/>
                  <a:pt x="341435" y="451179"/>
                </a:cubicBezTo>
                <a:lnTo>
                  <a:pt x="202534" y="590232"/>
                </a:lnTo>
                <a:lnTo>
                  <a:pt x="285861" y="638382"/>
                </a:lnTo>
                <a:cubicBezTo>
                  <a:pt x="300371" y="646767"/>
                  <a:pt x="318249" y="646767"/>
                  <a:pt x="332760" y="638382"/>
                </a:cubicBezTo>
                <a:lnTo>
                  <a:pt x="342568" y="632710"/>
                </a:lnTo>
                <a:cubicBezTo>
                  <a:pt x="320198" y="620373"/>
                  <a:pt x="305045" y="596522"/>
                  <a:pt x="305045" y="569148"/>
                </a:cubicBezTo>
                <a:cubicBezTo>
                  <a:pt x="305045" y="529074"/>
                  <a:pt x="337493" y="496579"/>
                  <a:pt x="377522" y="496579"/>
                </a:cubicBezTo>
                <a:cubicBezTo>
                  <a:pt x="417551" y="496579"/>
                  <a:pt x="450000" y="529074"/>
                  <a:pt x="450000" y="569148"/>
                </a:cubicBezTo>
                <a:lnTo>
                  <a:pt x="449996" y="569920"/>
                </a:lnTo>
                <a:lnTo>
                  <a:pt x="449985" y="570642"/>
                </a:lnTo>
                <a:lnTo>
                  <a:pt x="552538" y="511358"/>
                </a:lnTo>
                <a:cubicBezTo>
                  <a:pt x="567049" y="502973"/>
                  <a:pt x="575986" y="487472"/>
                  <a:pt x="575986" y="470701"/>
                </a:cubicBezTo>
                <a:lnTo>
                  <a:pt x="575986" y="406227"/>
                </a:lnTo>
                <a:lnTo>
                  <a:pt x="500514" y="481786"/>
                </a:lnTo>
                <a:cubicBezTo>
                  <a:pt x="492188" y="490119"/>
                  <a:pt x="478692" y="490119"/>
                  <a:pt x="470366" y="481786"/>
                </a:cubicBezTo>
                <a:cubicBezTo>
                  <a:pt x="462042" y="473451"/>
                  <a:pt x="462042" y="459944"/>
                  <a:pt x="470366" y="451609"/>
                </a:cubicBezTo>
                <a:lnTo>
                  <a:pt x="575986" y="345877"/>
                </a:lnTo>
                <a:lnTo>
                  <a:pt x="575986" y="279255"/>
                </a:lnTo>
                <a:cubicBezTo>
                  <a:pt x="550640" y="284789"/>
                  <a:pt x="523171" y="289806"/>
                  <a:pt x="504348" y="290872"/>
                </a:cubicBezTo>
                <a:lnTo>
                  <a:pt x="417748" y="377564"/>
                </a:lnTo>
                <a:cubicBezTo>
                  <a:pt x="409424" y="385899"/>
                  <a:pt x="395926" y="385899"/>
                  <a:pt x="387602" y="377564"/>
                </a:cubicBezTo>
                <a:cubicBezTo>
                  <a:pt x="379276" y="369231"/>
                  <a:pt x="379276" y="355724"/>
                  <a:pt x="387602" y="347389"/>
                </a:cubicBezTo>
                <a:lnTo>
                  <a:pt x="447232" y="287691"/>
                </a:lnTo>
                <a:cubicBezTo>
                  <a:pt x="424484" y="284496"/>
                  <a:pt x="402027" y="279032"/>
                  <a:pt x="380232" y="271384"/>
                </a:cubicBezTo>
                <a:lnTo>
                  <a:pt x="380211" y="271384"/>
                </a:lnTo>
                <a:lnTo>
                  <a:pt x="346579" y="259665"/>
                </a:lnTo>
                <a:lnTo>
                  <a:pt x="273221" y="333109"/>
                </a:lnTo>
                <a:cubicBezTo>
                  <a:pt x="264897" y="341444"/>
                  <a:pt x="251399" y="341444"/>
                  <a:pt x="243073" y="333109"/>
                </a:cubicBezTo>
                <a:cubicBezTo>
                  <a:pt x="234749" y="324774"/>
                  <a:pt x="234749" y="311269"/>
                  <a:pt x="243073" y="302934"/>
                </a:cubicBezTo>
                <a:lnTo>
                  <a:pt x="301847" y="244097"/>
                </a:lnTo>
                <a:lnTo>
                  <a:pt x="240823" y="222840"/>
                </a:lnTo>
                <a:cubicBezTo>
                  <a:pt x="209956" y="211911"/>
                  <a:pt x="178195" y="206223"/>
                  <a:pt x="146134" y="205725"/>
                </a:cubicBezTo>
                <a:close/>
                <a:moveTo>
                  <a:pt x="309310" y="42684"/>
                </a:moveTo>
                <a:cubicBezTo>
                  <a:pt x="301213" y="42684"/>
                  <a:pt x="293116" y="44781"/>
                  <a:pt x="285861" y="48973"/>
                </a:cubicBezTo>
                <a:lnTo>
                  <a:pt x="75955" y="170293"/>
                </a:lnTo>
                <a:cubicBezTo>
                  <a:pt x="101016" y="165463"/>
                  <a:pt x="125525" y="163058"/>
                  <a:pt x="146290" y="163058"/>
                </a:cubicBezTo>
                <a:lnTo>
                  <a:pt x="146446" y="163058"/>
                </a:lnTo>
                <a:lnTo>
                  <a:pt x="146605" y="163058"/>
                </a:lnTo>
                <a:cubicBezTo>
                  <a:pt x="183367" y="163590"/>
                  <a:pt x="219750" y="170119"/>
                  <a:pt x="254984" y="182578"/>
                </a:cubicBezTo>
                <a:lnTo>
                  <a:pt x="255032" y="182596"/>
                </a:lnTo>
                <a:lnTo>
                  <a:pt x="394304" y="231106"/>
                </a:lnTo>
                <a:cubicBezTo>
                  <a:pt x="427804" y="242842"/>
                  <a:pt x="463036" y="248720"/>
                  <a:pt x="498232" y="248393"/>
                </a:cubicBezTo>
                <a:cubicBezTo>
                  <a:pt x="514342" y="248222"/>
                  <a:pt x="546143" y="242310"/>
                  <a:pt x="575986" y="235523"/>
                </a:cubicBezTo>
                <a:lnTo>
                  <a:pt x="575986" y="216654"/>
                </a:lnTo>
                <a:cubicBezTo>
                  <a:pt x="575986" y="199883"/>
                  <a:pt x="567049" y="184382"/>
                  <a:pt x="552538" y="175997"/>
                </a:cubicBezTo>
                <a:lnTo>
                  <a:pt x="332760" y="48973"/>
                </a:lnTo>
                <a:cubicBezTo>
                  <a:pt x="325504" y="44781"/>
                  <a:pt x="317407" y="42684"/>
                  <a:pt x="309310" y="42684"/>
                </a:cubicBezTo>
                <a:close/>
                <a:moveTo>
                  <a:pt x="309309" y="0"/>
                </a:moveTo>
                <a:cubicBezTo>
                  <a:pt x="324767" y="0"/>
                  <a:pt x="340225" y="4004"/>
                  <a:pt x="354077" y="12011"/>
                </a:cubicBezTo>
                <a:lnTo>
                  <a:pt x="573854" y="139035"/>
                </a:lnTo>
                <a:cubicBezTo>
                  <a:pt x="601555" y="155050"/>
                  <a:pt x="618620" y="184640"/>
                  <a:pt x="618620" y="216654"/>
                </a:cubicBezTo>
                <a:lnTo>
                  <a:pt x="618620" y="470701"/>
                </a:lnTo>
                <a:cubicBezTo>
                  <a:pt x="618620" y="502731"/>
                  <a:pt x="601555" y="532321"/>
                  <a:pt x="573854" y="548320"/>
                </a:cubicBezTo>
                <a:lnTo>
                  <a:pt x="354077" y="675344"/>
                </a:lnTo>
                <a:cubicBezTo>
                  <a:pt x="326373" y="691358"/>
                  <a:pt x="292245" y="691358"/>
                  <a:pt x="264544" y="675344"/>
                </a:cubicBezTo>
                <a:lnTo>
                  <a:pt x="44766" y="548320"/>
                </a:lnTo>
                <a:cubicBezTo>
                  <a:pt x="17063" y="532321"/>
                  <a:pt x="0" y="502731"/>
                  <a:pt x="0" y="470701"/>
                </a:cubicBezTo>
                <a:lnTo>
                  <a:pt x="0" y="216654"/>
                </a:lnTo>
                <a:cubicBezTo>
                  <a:pt x="0" y="184640"/>
                  <a:pt x="17063" y="155050"/>
                  <a:pt x="44766" y="139035"/>
                </a:cubicBezTo>
                <a:lnTo>
                  <a:pt x="264544" y="12011"/>
                </a:lnTo>
                <a:cubicBezTo>
                  <a:pt x="278394" y="4004"/>
                  <a:pt x="293852" y="0"/>
                  <a:pt x="309309" y="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389334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69342-0E62-7691-7538-E109962D12A6}"/>
              </a:ext>
            </a:extLst>
          </p:cNvPr>
          <p:cNvSpPr txBox="1"/>
          <p:nvPr/>
        </p:nvSpPr>
        <p:spPr>
          <a:xfrm>
            <a:off x="3657601" y="2069431"/>
            <a:ext cx="649705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5095207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8CDB-012A-F2B4-74A6-C7CBB622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E96F0-84F6-915E-A001-856895351C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343527"/>
            <a:ext cx="9895344" cy="5336846"/>
          </a:xfrm>
        </p:spPr>
        <p:txBody>
          <a:bodyPr/>
          <a:lstStyle/>
          <a:p>
            <a:r>
              <a:rPr lang="en-US" sz="1800" dirty="0"/>
              <a:t>Getting Started</a:t>
            </a:r>
          </a:p>
          <a:p>
            <a:r>
              <a:rPr lang="en-US" sz="1800" dirty="0">
                <a:hlinkClick r:id="rId2"/>
              </a:rPr>
              <a:t>https://github.com/BloodHoundAD/BloodHound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https://github.com/dowjones/hammer</a:t>
            </a:r>
          </a:p>
          <a:p>
            <a:r>
              <a:rPr lang="en-US" sz="1800" dirty="0">
                <a:hlinkClick r:id="rId2"/>
              </a:rPr>
              <a:t>https://github.com/BloodHoundAD/BloodHound</a:t>
            </a:r>
            <a:endParaRPr lang="en-US" sz="1800" dirty="0"/>
          </a:p>
          <a:p>
            <a:r>
              <a:rPr lang="en-US" sz="1800" dirty="0">
                <a:hlinkClick r:id="rId3"/>
              </a:rPr>
              <a:t>GitHub - </a:t>
            </a:r>
            <a:r>
              <a:rPr lang="en-US" sz="1800" dirty="0" err="1">
                <a:hlinkClick r:id="rId3"/>
              </a:rPr>
              <a:t>lyft</a:t>
            </a:r>
            <a:r>
              <a:rPr lang="en-US" sz="1800" dirty="0">
                <a:hlinkClick r:id="rId3"/>
              </a:rPr>
              <a:t>/cartography: Cartography is a Python tool that consolidates infrastructure assets and the relationships between them in an intuitive graph view powered by a Neo4j database.</a:t>
            </a:r>
            <a:endParaRPr lang="en-US" sz="1800" dirty="0"/>
          </a:p>
          <a:p>
            <a:r>
              <a:rPr lang="en-US" sz="1800" dirty="0">
                <a:hlinkClick r:id="rId4"/>
              </a:rPr>
              <a:t>GitHub - Azure/</a:t>
            </a:r>
            <a:r>
              <a:rPr lang="en-US" sz="1800" dirty="0" err="1">
                <a:hlinkClick r:id="rId4"/>
              </a:rPr>
              <a:t>Stormspotter</a:t>
            </a:r>
            <a:r>
              <a:rPr lang="en-US" sz="1800" dirty="0">
                <a:hlinkClick r:id="rId4"/>
              </a:rPr>
              <a:t>: Azure Red Team tool for graphing Azure and Azure Active Directory objects</a:t>
            </a:r>
            <a:endParaRPr lang="en-US" sz="1800" dirty="0"/>
          </a:p>
          <a:p>
            <a:r>
              <a:rPr lang="en-US" sz="1800" dirty="0">
                <a:hlinkClick r:id="rId5"/>
              </a:rPr>
              <a:t>Introducing the InfoSec </a:t>
            </a:r>
            <a:r>
              <a:rPr lang="en-US" sz="1800" dirty="0" err="1">
                <a:hlinkClick r:id="rId5"/>
              </a:rPr>
              <a:t>colour</a:t>
            </a:r>
            <a:r>
              <a:rPr lang="en-US" sz="1800" dirty="0">
                <a:hlinkClick r:id="rId5"/>
              </a:rPr>
              <a:t> wheel — blending developers with red and blue security teams. | </a:t>
            </a:r>
            <a:r>
              <a:rPr lang="en-US" sz="1800" dirty="0" err="1">
                <a:hlinkClick r:id="rId5"/>
              </a:rPr>
              <a:t>HackerNoon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No longer maintained but listed for reference and inspiration</a:t>
            </a:r>
          </a:p>
          <a:p>
            <a:r>
              <a:rPr lang="en-US" sz="1800" dirty="0">
                <a:hlinkClick r:id="rId6"/>
              </a:rPr>
              <a:t>https://github.com/duo-labs/cloudmapper</a:t>
            </a:r>
          </a:p>
          <a:p>
            <a:r>
              <a:rPr lang="en-US" sz="1800" dirty="0">
                <a:hlinkClick r:id="rId6"/>
              </a:rPr>
              <a:t>https://github.com/vysecurity/ANGRYPUPPY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https://github.com/Netflix/security_monkey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6136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B1EF1D9-D10A-426E-2E9E-2D0D572A7138}"/>
              </a:ext>
            </a:extLst>
          </p:cNvPr>
          <p:cNvSpPr>
            <a:spLocks/>
          </p:cNvSpPr>
          <p:nvPr/>
        </p:nvSpPr>
        <p:spPr bwMode="auto">
          <a:xfrm>
            <a:off x="1049895" y="1897847"/>
            <a:ext cx="9888015" cy="38847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CD78E-48DD-16C9-2B52-870A905A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750" y="4677792"/>
            <a:ext cx="1291873" cy="987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D74694-F48C-953B-7460-E373678C4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919" y="2988440"/>
            <a:ext cx="951121" cy="97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8F82D-BCD4-04FE-9E7B-9DE348626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496" y="2968263"/>
            <a:ext cx="1125414" cy="964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B58172-F5D3-CEB9-4F99-200D35C1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366" y="3061968"/>
            <a:ext cx="1102220" cy="823086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E739A58-6583-4227-2E3B-700FEAABD224}"/>
              </a:ext>
            </a:extLst>
          </p:cNvPr>
          <p:cNvSpPr/>
          <p:nvPr/>
        </p:nvSpPr>
        <p:spPr>
          <a:xfrm rot="18285887">
            <a:off x="2272991" y="2540395"/>
            <a:ext cx="2819341" cy="2819585"/>
          </a:xfrm>
          <a:prstGeom prst="arc">
            <a:avLst>
              <a:gd name="adj1" fmla="val 15793512"/>
              <a:gd name="adj2" fmla="val 1603518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F2302E-8880-2DB8-A98A-AA0EEAA617ED}"/>
              </a:ext>
            </a:extLst>
          </p:cNvPr>
          <p:cNvSpPr/>
          <p:nvPr/>
        </p:nvSpPr>
        <p:spPr bwMode="auto">
          <a:xfrm>
            <a:off x="3568965" y="2080787"/>
            <a:ext cx="357809" cy="35780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A3C530D0-759D-906E-585C-280A3015E44B}"/>
              </a:ext>
            </a:extLst>
          </p:cNvPr>
          <p:cNvSpPr/>
          <p:nvPr/>
        </p:nvSpPr>
        <p:spPr>
          <a:xfrm rot="18285887">
            <a:off x="5694075" y="2475262"/>
            <a:ext cx="2819341" cy="2819585"/>
          </a:xfrm>
          <a:prstGeom prst="arc">
            <a:avLst>
              <a:gd name="adj1" fmla="val 15793512"/>
              <a:gd name="adj2" fmla="val 1603518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98C89A-0E7A-84BD-8C5F-1EC8D89C07BC}"/>
              </a:ext>
            </a:extLst>
          </p:cNvPr>
          <p:cNvSpPr/>
          <p:nvPr/>
        </p:nvSpPr>
        <p:spPr bwMode="auto">
          <a:xfrm>
            <a:off x="6990049" y="2077103"/>
            <a:ext cx="357809" cy="35780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2B3626-809F-6BD1-A60A-790C046653FE}"/>
              </a:ext>
            </a:extLst>
          </p:cNvPr>
          <p:cNvCxnSpPr/>
          <p:nvPr/>
        </p:nvCxnSpPr>
        <p:spPr>
          <a:xfrm>
            <a:off x="2478440" y="3537729"/>
            <a:ext cx="2407043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418719E-2EEB-CE36-C65E-4E73CA8619EB}"/>
              </a:ext>
            </a:extLst>
          </p:cNvPr>
          <p:cNvSpPr/>
          <p:nvPr/>
        </p:nvSpPr>
        <p:spPr>
          <a:xfrm rot="3314113" flipV="1">
            <a:off x="5732495" y="1799191"/>
            <a:ext cx="2819341" cy="2819585"/>
          </a:xfrm>
          <a:prstGeom prst="arc">
            <a:avLst>
              <a:gd name="adj1" fmla="val 15793512"/>
              <a:gd name="adj2" fmla="val 160351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D2818A-4CE4-9E2B-F718-2299671C1571}"/>
              </a:ext>
            </a:extLst>
          </p:cNvPr>
          <p:cNvCxnSpPr/>
          <p:nvPr/>
        </p:nvCxnSpPr>
        <p:spPr>
          <a:xfrm>
            <a:off x="5900222" y="3537729"/>
            <a:ext cx="2407043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28A9963-2832-DB92-4CF5-858A09DFC07D}"/>
              </a:ext>
            </a:extLst>
          </p:cNvPr>
          <p:cNvSpPr/>
          <p:nvPr/>
        </p:nvSpPr>
        <p:spPr bwMode="auto">
          <a:xfrm>
            <a:off x="3568965" y="3098726"/>
            <a:ext cx="357809" cy="35780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B0D8A13-1373-6238-3B48-4192A1366435}"/>
              </a:ext>
            </a:extLst>
          </p:cNvPr>
          <p:cNvSpPr/>
          <p:nvPr/>
        </p:nvSpPr>
        <p:spPr bwMode="auto">
          <a:xfrm>
            <a:off x="6990049" y="3095042"/>
            <a:ext cx="357809" cy="35780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34D91A-4B3B-D55A-8EBF-757B1315919B}"/>
              </a:ext>
            </a:extLst>
          </p:cNvPr>
          <p:cNvCxnSpPr/>
          <p:nvPr/>
        </p:nvCxnSpPr>
        <p:spPr>
          <a:xfrm>
            <a:off x="2478440" y="3742266"/>
            <a:ext cx="2407043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E40C7A-174E-AB2A-C4AD-3BE8EC4BA1CF}"/>
              </a:ext>
            </a:extLst>
          </p:cNvPr>
          <p:cNvCxnSpPr/>
          <p:nvPr/>
        </p:nvCxnSpPr>
        <p:spPr>
          <a:xfrm>
            <a:off x="5900222" y="3772679"/>
            <a:ext cx="2407043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BC8F2C1-EF3A-D41E-A677-658E705F9096}"/>
              </a:ext>
            </a:extLst>
          </p:cNvPr>
          <p:cNvSpPr/>
          <p:nvPr/>
        </p:nvSpPr>
        <p:spPr bwMode="auto">
          <a:xfrm>
            <a:off x="3568965" y="3815687"/>
            <a:ext cx="357809" cy="35780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4937ADA-CE5D-F958-672E-0EF2D28577EE}"/>
              </a:ext>
            </a:extLst>
          </p:cNvPr>
          <p:cNvSpPr/>
          <p:nvPr/>
        </p:nvSpPr>
        <p:spPr bwMode="auto">
          <a:xfrm>
            <a:off x="6990049" y="3812003"/>
            <a:ext cx="357809" cy="35780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40C6F6-0F23-0C47-4E58-098EB97AE8E3}"/>
              </a:ext>
            </a:extLst>
          </p:cNvPr>
          <p:cNvSpPr/>
          <p:nvPr/>
        </p:nvSpPr>
        <p:spPr bwMode="auto">
          <a:xfrm>
            <a:off x="6990049" y="4706346"/>
            <a:ext cx="357809" cy="35780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pic>
        <p:nvPicPr>
          <p:cNvPr id="39" name="Graphic 38" descr="Employee badge with solid fill">
            <a:extLst>
              <a:ext uri="{FF2B5EF4-FFF2-40B4-BE49-F238E27FC236}">
                <a16:creationId xmlns:a16="http://schemas.microsoft.com/office/drawing/2014/main" id="{531120CC-50AE-5F9B-B7D4-F9E1AC1702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7324" y="4539944"/>
            <a:ext cx="624548" cy="62454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B17AF0F-28E1-6DB9-222E-F7E3C4C18E40}"/>
              </a:ext>
            </a:extLst>
          </p:cNvPr>
          <p:cNvSpPr/>
          <p:nvPr/>
        </p:nvSpPr>
        <p:spPr bwMode="auto">
          <a:xfrm>
            <a:off x="3273757" y="2649668"/>
            <a:ext cx="819463" cy="2748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xxxxxxx</a:t>
            </a:r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9CAABB-A381-FC11-1CA7-5164CE67034B}"/>
              </a:ext>
            </a:extLst>
          </p:cNvPr>
          <p:cNvSpPr/>
          <p:nvPr/>
        </p:nvSpPr>
        <p:spPr bwMode="auto">
          <a:xfrm>
            <a:off x="6693187" y="2571771"/>
            <a:ext cx="819463" cy="2748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xxxxxxx</a:t>
            </a:r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915701C-81CD-4C40-577E-F58DF6ABF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8874" y="3840237"/>
            <a:ext cx="357809" cy="4615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8B9ACD9-F2C6-D465-9EBC-628C1045B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0649" y="3868547"/>
            <a:ext cx="357809" cy="461522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84452AEE-76E8-7386-DB8A-F938682195A5}"/>
              </a:ext>
            </a:extLst>
          </p:cNvPr>
          <p:cNvSpPr txBox="1">
            <a:spLocks/>
          </p:cNvSpPr>
          <p:nvPr/>
        </p:nvSpPr>
        <p:spPr>
          <a:xfrm>
            <a:off x="588263" y="603102"/>
            <a:ext cx="10062804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Storm 1101</a:t>
            </a:r>
            <a:br>
              <a:rPr lang="en-US" dirty="0"/>
            </a:br>
            <a:r>
              <a:rPr lang="en-US" sz="2800" spc="-51" dirty="0">
                <a:gradFill flip="none" rotWithShape="1">
                  <a:gsLst>
                    <a:gs pos="51000">
                      <a:srgbClr val="50E6FF"/>
                    </a:gs>
                    <a:gs pos="99000">
                      <a:srgbClr val="50E6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Adversary-in-the-Middle Phish Kit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60B4DA-3485-9769-4676-1A1BF2BC7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937910" y="316572"/>
            <a:ext cx="782608" cy="869564"/>
          </a:xfrm>
          <a:custGeom>
            <a:avLst/>
            <a:gdLst>
              <a:gd name="connsiteX0" fmla="*/ 196264 w 342900"/>
              <a:gd name="connsiteY0" fmla="*/ 6658 h 381000"/>
              <a:gd name="connsiteX1" fmla="*/ 146636 w 342900"/>
              <a:gd name="connsiteY1" fmla="*/ 6658 h 381000"/>
              <a:gd name="connsiteX2" fmla="*/ 24814 w 342900"/>
              <a:gd name="connsiteY2" fmla="*/ 77067 h 381000"/>
              <a:gd name="connsiteX3" fmla="*/ 0 w 342900"/>
              <a:gd name="connsiteY3" fmla="*/ 120091 h 381000"/>
              <a:gd name="connsiteX4" fmla="*/ 0 w 342900"/>
              <a:gd name="connsiteY4" fmla="*/ 260909 h 381000"/>
              <a:gd name="connsiteX5" fmla="*/ 24814 w 342900"/>
              <a:gd name="connsiteY5" fmla="*/ 303933 h 381000"/>
              <a:gd name="connsiteX6" fmla="*/ 146636 w 342900"/>
              <a:gd name="connsiteY6" fmla="*/ 374342 h 381000"/>
              <a:gd name="connsiteX7" fmla="*/ 196264 w 342900"/>
              <a:gd name="connsiteY7" fmla="*/ 374342 h 381000"/>
              <a:gd name="connsiteX8" fmla="*/ 318086 w 342900"/>
              <a:gd name="connsiteY8" fmla="*/ 303933 h 381000"/>
              <a:gd name="connsiteX9" fmla="*/ 342900 w 342900"/>
              <a:gd name="connsiteY9" fmla="*/ 260909 h 381000"/>
              <a:gd name="connsiteX10" fmla="*/ 342900 w 342900"/>
              <a:gd name="connsiteY10" fmla="*/ 120091 h 381000"/>
              <a:gd name="connsiteX11" fmla="*/ 318086 w 342900"/>
              <a:gd name="connsiteY11" fmla="*/ 77067 h 381000"/>
              <a:gd name="connsiteX12" fmla="*/ 196264 w 342900"/>
              <a:gd name="connsiteY12" fmla="*/ 6658 h 381000"/>
              <a:gd name="connsiteX13" fmla="*/ 158452 w 342900"/>
              <a:gd name="connsiteY13" fmla="*/ 27146 h 381000"/>
              <a:gd name="connsiteX14" fmla="*/ 184448 w 342900"/>
              <a:gd name="connsiteY14" fmla="*/ 27146 h 381000"/>
              <a:gd name="connsiteX15" fmla="*/ 219682 w 342900"/>
              <a:gd name="connsiteY15" fmla="*/ 47511 h 381000"/>
              <a:gd name="connsiteX16" fmla="*/ 112532 w 342900"/>
              <a:gd name="connsiteY16" fmla="*/ 102470 h 381000"/>
              <a:gd name="connsiteX17" fmla="*/ 65444 w 342900"/>
              <a:gd name="connsiteY17" fmla="*/ 190729 h 381000"/>
              <a:gd name="connsiteX18" fmla="*/ 159369 w 342900"/>
              <a:gd name="connsiteY18" fmla="*/ 296218 h 381000"/>
              <a:gd name="connsiteX19" fmla="*/ 92473 w 342900"/>
              <a:gd name="connsiteY19" fmla="*/ 315725 h 381000"/>
              <a:gd name="connsiteX20" fmla="*/ 36629 w 342900"/>
              <a:gd name="connsiteY20" fmla="*/ 283445 h 381000"/>
              <a:gd name="connsiteX21" fmla="*/ 23632 w 342900"/>
              <a:gd name="connsiteY21" fmla="*/ 260909 h 381000"/>
              <a:gd name="connsiteX22" fmla="*/ 23632 w 342900"/>
              <a:gd name="connsiteY22" fmla="*/ 120091 h 381000"/>
              <a:gd name="connsiteX23" fmla="*/ 36629 w 342900"/>
              <a:gd name="connsiteY23" fmla="*/ 97555 h 381000"/>
              <a:gd name="connsiteX24" fmla="*/ 158452 w 342900"/>
              <a:gd name="connsiteY24" fmla="*/ 27146 h 381000"/>
              <a:gd name="connsiteX25" fmla="*/ 123575 w 342900"/>
              <a:gd name="connsiteY25" fmla="*/ 333699 h 381000"/>
              <a:gd name="connsiteX26" fmla="*/ 158452 w 342900"/>
              <a:gd name="connsiteY26" fmla="*/ 353854 h 381000"/>
              <a:gd name="connsiteX27" fmla="*/ 184448 w 342900"/>
              <a:gd name="connsiteY27" fmla="*/ 353854 h 381000"/>
              <a:gd name="connsiteX28" fmla="*/ 306271 w 342900"/>
              <a:gd name="connsiteY28" fmla="*/ 283445 h 381000"/>
              <a:gd name="connsiteX29" fmla="*/ 319268 w 342900"/>
              <a:gd name="connsiteY29" fmla="*/ 260909 h 381000"/>
              <a:gd name="connsiteX30" fmla="*/ 319268 w 342900"/>
              <a:gd name="connsiteY30" fmla="*/ 120091 h 381000"/>
              <a:gd name="connsiteX31" fmla="*/ 306271 w 342900"/>
              <a:gd name="connsiteY31" fmla="*/ 97555 h 381000"/>
              <a:gd name="connsiteX32" fmla="*/ 250785 w 342900"/>
              <a:gd name="connsiteY32" fmla="*/ 65484 h 381000"/>
              <a:gd name="connsiteX33" fmla="*/ 250591 w 342900"/>
              <a:gd name="connsiteY33" fmla="*/ 65513 h 381000"/>
              <a:gd name="connsiteX34" fmla="*/ 183392 w 342900"/>
              <a:gd name="connsiteY34" fmla="*/ 85220 h 381000"/>
              <a:gd name="connsiteX35" fmla="*/ 277565 w 342900"/>
              <a:gd name="connsiteY35" fmla="*/ 190729 h 381000"/>
              <a:gd name="connsiteX36" fmla="*/ 230924 w 342900"/>
              <a:gd name="connsiteY36" fmla="*/ 278692 h 381000"/>
              <a:gd name="connsiteX37" fmla="*/ 230006 w 342900"/>
              <a:gd name="connsiteY37" fmla="*/ 279397 h 381000"/>
              <a:gd name="connsiteX38" fmla="*/ 123575 w 342900"/>
              <a:gd name="connsiteY38" fmla="*/ 333699 h 381000"/>
              <a:gd name="connsiteX39" fmla="*/ 219376 w 342900"/>
              <a:gd name="connsiteY39" fmla="*/ 257918 h 381000"/>
              <a:gd name="connsiteX40" fmla="*/ 253934 w 342900"/>
              <a:gd name="connsiteY40" fmla="*/ 190729 h 381000"/>
              <a:gd name="connsiteX41" fmla="*/ 171505 w 342900"/>
              <a:gd name="connsiteY41" fmla="*/ 108213 h 381000"/>
              <a:gd name="connsiteX42" fmla="*/ 126753 w 342900"/>
              <a:gd name="connsiteY42" fmla="*/ 121425 h 381000"/>
              <a:gd name="connsiteX43" fmla="*/ 125454 w 342900"/>
              <a:gd name="connsiteY43" fmla="*/ 122282 h 381000"/>
              <a:gd name="connsiteX44" fmla="*/ 89077 w 342900"/>
              <a:gd name="connsiteY44" fmla="*/ 190729 h 381000"/>
              <a:gd name="connsiteX45" fmla="*/ 171505 w 342900"/>
              <a:gd name="connsiteY45" fmla="*/ 273253 h 381000"/>
              <a:gd name="connsiteX46" fmla="*/ 216371 w 342900"/>
              <a:gd name="connsiteY46" fmla="*/ 259966 h 381000"/>
              <a:gd name="connsiteX47" fmla="*/ 218802 w 342900"/>
              <a:gd name="connsiteY47" fmla="*/ 257918 h 381000"/>
              <a:gd name="connsiteX48" fmla="*/ 219376 w 342900"/>
              <a:gd name="connsiteY48" fmla="*/ 257918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42900" h="381000">
                <a:moveTo>
                  <a:pt x="196264" y="6658"/>
                </a:moveTo>
                <a:cubicBezTo>
                  <a:pt x="180908" y="-2219"/>
                  <a:pt x="161991" y="-2219"/>
                  <a:pt x="146636" y="6658"/>
                </a:cubicBezTo>
                <a:lnTo>
                  <a:pt x="24814" y="77067"/>
                </a:lnTo>
                <a:cubicBezTo>
                  <a:pt x="9458" y="85944"/>
                  <a:pt x="0" y="102346"/>
                  <a:pt x="0" y="120091"/>
                </a:cubicBezTo>
                <a:lnTo>
                  <a:pt x="0" y="260909"/>
                </a:lnTo>
                <a:cubicBezTo>
                  <a:pt x="0" y="278663"/>
                  <a:pt x="9458" y="295065"/>
                  <a:pt x="24814" y="303933"/>
                </a:cubicBezTo>
                <a:lnTo>
                  <a:pt x="146636" y="374342"/>
                </a:lnTo>
                <a:cubicBezTo>
                  <a:pt x="161991" y="383219"/>
                  <a:pt x="180908" y="383219"/>
                  <a:pt x="196264" y="374342"/>
                </a:cubicBezTo>
                <a:lnTo>
                  <a:pt x="318086" y="303933"/>
                </a:lnTo>
                <a:cubicBezTo>
                  <a:pt x="333441" y="295065"/>
                  <a:pt x="342900" y="278663"/>
                  <a:pt x="342900" y="260909"/>
                </a:cubicBezTo>
                <a:lnTo>
                  <a:pt x="342900" y="120091"/>
                </a:lnTo>
                <a:cubicBezTo>
                  <a:pt x="342900" y="102346"/>
                  <a:pt x="333441" y="85944"/>
                  <a:pt x="318086" y="77067"/>
                </a:cubicBezTo>
                <a:lnTo>
                  <a:pt x="196264" y="6658"/>
                </a:lnTo>
                <a:close/>
                <a:moveTo>
                  <a:pt x="158452" y="27146"/>
                </a:moveTo>
                <a:cubicBezTo>
                  <a:pt x="166495" y="22498"/>
                  <a:pt x="176405" y="22498"/>
                  <a:pt x="184448" y="27146"/>
                </a:cubicBezTo>
                <a:lnTo>
                  <a:pt x="219682" y="47511"/>
                </a:lnTo>
                <a:cubicBezTo>
                  <a:pt x="181205" y="57179"/>
                  <a:pt x="144464" y="75486"/>
                  <a:pt x="112532" y="102470"/>
                </a:cubicBezTo>
                <a:cubicBezTo>
                  <a:pt x="84137" y="121520"/>
                  <a:pt x="65444" y="153943"/>
                  <a:pt x="65444" y="190729"/>
                </a:cubicBezTo>
                <a:cubicBezTo>
                  <a:pt x="65444" y="245259"/>
                  <a:pt x="106510" y="290189"/>
                  <a:pt x="159369" y="296218"/>
                </a:cubicBezTo>
                <a:cubicBezTo>
                  <a:pt x="137927" y="305981"/>
                  <a:pt x="115373" y="312477"/>
                  <a:pt x="92473" y="315725"/>
                </a:cubicBezTo>
                <a:lnTo>
                  <a:pt x="36629" y="283445"/>
                </a:lnTo>
                <a:cubicBezTo>
                  <a:pt x="28586" y="278797"/>
                  <a:pt x="23632" y="270205"/>
                  <a:pt x="23632" y="260909"/>
                </a:cubicBezTo>
                <a:lnTo>
                  <a:pt x="23632" y="120091"/>
                </a:lnTo>
                <a:cubicBezTo>
                  <a:pt x="23632" y="110795"/>
                  <a:pt x="28586" y="102203"/>
                  <a:pt x="36629" y="97555"/>
                </a:cubicBezTo>
                <a:lnTo>
                  <a:pt x="158452" y="27146"/>
                </a:lnTo>
                <a:close/>
                <a:moveTo>
                  <a:pt x="123575" y="333699"/>
                </a:moveTo>
                <a:lnTo>
                  <a:pt x="158452" y="353854"/>
                </a:lnTo>
                <a:cubicBezTo>
                  <a:pt x="166495" y="358502"/>
                  <a:pt x="176405" y="358502"/>
                  <a:pt x="184448" y="353854"/>
                </a:cubicBezTo>
                <a:lnTo>
                  <a:pt x="306271" y="283445"/>
                </a:lnTo>
                <a:cubicBezTo>
                  <a:pt x="314314" y="278797"/>
                  <a:pt x="319268" y="270205"/>
                  <a:pt x="319268" y="260909"/>
                </a:cubicBezTo>
                <a:lnTo>
                  <a:pt x="319268" y="120091"/>
                </a:lnTo>
                <a:cubicBezTo>
                  <a:pt x="319268" y="110795"/>
                  <a:pt x="314314" y="102203"/>
                  <a:pt x="306271" y="97555"/>
                </a:cubicBezTo>
                <a:lnTo>
                  <a:pt x="250785" y="65484"/>
                </a:lnTo>
                <a:lnTo>
                  <a:pt x="250591" y="65513"/>
                </a:lnTo>
                <a:cubicBezTo>
                  <a:pt x="227544" y="68809"/>
                  <a:pt x="204896" y="75371"/>
                  <a:pt x="183392" y="85220"/>
                </a:cubicBezTo>
                <a:cubicBezTo>
                  <a:pt x="236372" y="91135"/>
                  <a:pt x="277565" y="136122"/>
                  <a:pt x="277565" y="190729"/>
                </a:cubicBezTo>
                <a:cubicBezTo>
                  <a:pt x="277565" y="227333"/>
                  <a:pt x="259070" y="259604"/>
                  <a:pt x="230924" y="278692"/>
                </a:cubicBezTo>
                <a:cubicBezTo>
                  <a:pt x="230692" y="278892"/>
                  <a:pt x="230383" y="279140"/>
                  <a:pt x="230006" y="279397"/>
                </a:cubicBezTo>
                <a:cubicBezTo>
                  <a:pt x="198217" y="306029"/>
                  <a:pt x="161707" y="324117"/>
                  <a:pt x="123575" y="333699"/>
                </a:cubicBezTo>
                <a:close/>
                <a:moveTo>
                  <a:pt x="219376" y="257918"/>
                </a:moveTo>
                <a:cubicBezTo>
                  <a:pt x="240297" y="242954"/>
                  <a:pt x="253934" y="218437"/>
                  <a:pt x="253934" y="190729"/>
                </a:cubicBezTo>
                <a:cubicBezTo>
                  <a:pt x="253934" y="145161"/>
                  <a:pt x="217029" y="108213"/>
                  <a:pt x="171505" y="108213"/>
                </a:cubicBezTo>
                <a:cubicBezTo>
                  <a:pt x="155007" y="108213"/>
                  <a:pt x="139640" y="113071"/>
                  <a:pt x="126753" y="121425"/>
                </a:cubicBezTo>
                <a:cubicBezTo>
                  <a:pt x="126335" y="121739"/>
                  <a:pt x="125900" y="122034"/>
                  <a:pt x="125454" y="122282"/>
                </a:cubicBezTo>
                <a:cubicBezTo>
                  <a:pt x="103508" y="137112"/>
                  <a:pt x="89077" y="162239"/>
                  <a:pt x="89077" y="190729"/>
                </a:cubicBezTo>
                <a:cubicBezTo>
                  <a:pt x="89077" y="236306"/>
                  <a:pt x="125981" y="273253"/>
                  <a:pt x="171505" y="273253"/>
                </a:cubicBezTo>
                <a:cubicBezTo>
                  <a:pt x="188052" y="273253"/>
                  <a:pt x="203460" y="268367"/>
                  <a:pt x="216371" y="259966"/>
                </a:cubicBezTo>
                <a:lnTo>
                  <a:pt x="218802" y="257918"/>
                </a:lnTo>
                <a:lnTo>
                  <a:pt x="219376" y="25791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192">
              <a:defRPr/>
            </a:pPr>
            <a:endParaRPr lang="en-US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Segoe UI"/>
            </a:endParaRPr>
          </a:p>
        </p:txBody>
      </p:sp>
      <p:pic>
        <p:nvPicPr>
          <p:cNvPr id="5" name="Picture 2" descr="DEV-1101 AiTM tool announcement noting a license as $100 along with contact information and links.">
            <a:extLst>
              <a:ext uri="{FF2B5EF4-FFF2-40B4-BE49-F238E27FC236}">
                <a16:creationId xmlns:a16="http://schemas.microsoft.com/office/drawing/2014/main" id="{BCE8244B-7844-75A6-5F4A-23DA2B54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055" y="2055199"/>
            <a:ext cx="6237221" cy="358165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EV-1101 announcement noting price increases for regular, VIP, and legacy user licenses. ">
            <a:extLst>
              <a:ext uri="{FF2B5EF4-FFF2-40B4-BE49-F238E27FC236}">
                <a16:creationId xmlns:a16="http://schemas.microsoft.com/office/drawing/2014/main" id="{9ABDE7CE-8F30-C132-6A04-FB1185C40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9842" y="2571771"/>
            <a:ext cx="5975048" cy="384510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6A869A-101A-B1F8-FE4E-DE88D34CA543}"/>
              </a:ext>
            </a:extLst>
          </p:cNvPr>
          <p:cNvCxnSpPr>
            <a:cxnSpLocks/>
          </p:cNvCxnSpPr>
          <p:nvPr/>
        </p:nvCxnSpPr>
        <p:spPr>
          <a:xfrm flipH="1">
            <a:off x="2882084" y="2289318"/>
            <a:ext cx="279250" cy="102164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832652-7612-9B26-C50D-EE03AF33C26E}"/>
              </a:ext>
            </a:extLst>
          </p:cNvPr>
          <p:cNvCxnSpPr>
            <a:cxnSpLocks/>
          </p:cNvCxnSpPr>
          <p:nvPr/>
        </p:nvCxnSpPr>
        <p:spPr>
          <a:xfrm flipH="1">
            <a:off x="5226789" y="2916387"/>
            <a:ext cx="312728" cy="114413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891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4" grpId="0" animBg="1"/>
      <p:bldP spid="25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2A406F-9053-4E08-94C6-00D4C46C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0384537" cy="469938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Midnight Blizzard thinks deeply about chains of trust, transitive access, and hack-one to hack-many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DD5C67-2E5E-A8D1-25F6-31D0E27BC01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337EB8-586E-1BD6-6DD5-39BCEB55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62" y="1714553"/>
            <a:ext cx="3032193" cy="1945511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8093CD8-1EBA-75C4-EBE5-C32B2245C110}"/>
              </a:ext>
            </a:extLst>
          </p:cNvPr>
          <p:cNvGrpSpPr/>
          <p:nvPr/>
        </p:nvGrpSpPr>
        <p:grpSpPr>
          <a:xfrm>
            <a:off x="4314055" y="1438806"/>
            <a:ext cx="4241785" cy="2516727"/>
            <a:chOff x="6484203" y="473621"/>
            <a:chExt cx="4937459" cy="2744565"/>
          </a:xfrm>
          <a:solidFill>
            <a:schemeClr val="tx1"/>
          </a:solidFill>
        </p:grpSpPr>
        <p:pic>
          <p:nvPicPr>
            <p:cNvPr id="15" name="Graphic 14" descr="Hierarchy with solid fill">
              <a:extLst>
                <a:ext uri="{FF2B5EF4-FFF2-40B4-BE49-F238E27FC236}">
                  <a16:creationId xmlns:a16="http://schemas.microsoft.com/office/drawing/2014/main" id="{30688A59-41EA-54F9-AF8F-B2FA8C55A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628" y="102368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Hierarchy with solid fill">
              <a:extLst>
                <a:ext uri="{FF2B5EF4-FFF2-40B4-BE49-F238E27FC236}">
                  <a16:creationId xmlns:a16="http://schemas.microsoft.com/office/drawing/2014/main" id="{643E1F56-865C-0733-090F-E5DE19806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0278" y="2294893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Hierarchy with solid fill">
              <a:extLst>
                <a:ext uri="{FF2B5EF4-FFF2-40B4-BE49-F238E27FC236}">
                  <a16:creationId xmlns:a16="http://schemas.microsoft.com/office/drawing/2014/main" id="{BC406513-7870-3716-213F-E995D0AC4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28828" y="2303786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Hierarchy with solid fill">
              <a:extLst>
                <a:ext uri="{FF2B5EF4-FFF2-40B4-BE49-F238E27FC236}">
                  <a16:creationId xmlns:a16="http://schemas.microsoft.com/office/drawing/2014/main" id="{07B2CD5A-ADC1-EEB9-6E55-E322B2055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27378" y="2268262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6274E3-E8E0-3204-05B2-3BB8B0FA6DEE}"/>
                </a:ext>
              </a:extLst>
            </p:cNvPr>
            <p:cNvCxnSpPr/>
            <p:nvPr/>
          </p:nvCxnSpPr>
          <p:spPr>
            <a:xfrm flipH="1">
              <a:off x="7452578" y="1835150"/>
              <a:ext cx="933450" cy="590550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4B1525-953F-A86F-834D-A40C25EC584F}"/>
                </a:ext>
              </a:extLst>
            </p:cNvPr>
            <p:cNvCxnSpPr>
              <a:cxnSpLocks/>
            </p:cNvCxnSpPr>
            <p:nvPr/>
          </p:nvCxnSpPr>
          <p:spPr>
            <a:xfrm>
              <a:off x="8386028" y="1843157"/>
              <a:ext cx="956492" cy="554673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58D92B-9BDE-93F6-D61E-69581F1EDA8A}"/>
                </a:ext>
              </a:extLst>
            </p:cNvPr>
            <p:cNvCxnSpPr>
              <a:cxnSpLocks/>
            </p:cNvCxnSpPr>
            <p:nvPr/>
          </p:nvCxnSpPr>
          <p:spPr>
            <a:xfrm>
              <a:off x="8386028" y="1863262"/>
              <a:ext cx="0" cy="527811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B390A6-00DB-E802-5428-0042BFD7E311}"/>
                </a:ext>
              </a:extLst>
            </p:cNvPr>
            <p:cNvSpPr txBox="1"/>
            <p:nvPr/>
          </p:nvSpPr>
          <p:spPr>
            <a:xfrm>
              <a:off x="6484203" y="473621"/>
              <a:ext cx="4476384" cy="503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Software Supply chain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C4CA94B-F510-B373-0947-979060344431}"/>
                </a:ext>
              </a:extLst>
            </p:cNvPr>
            <p:cNvSpPr txBox="1"/>
            <p:nvPr/>
          </p:nvSpPr>
          <p:spPr>
            <a:xfrm>
              <a:off x="9017853" y="1368998"/>
              <a:ext cx="1942734" cy="436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SolarWinds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082B12-792D-697B-85B2-6DD1E7CAEA40}"/>
                </a:ext>
              </a:extLst>
            </p:cNvPr>
            <p:cNvSpPr txBox="1"/>
            <p:nvPr/>
          </p:nvSpPr>
          <p:spPr>
            <a:xfrm>
              <a:off x="9826343" y="2619498"/>
              <a:ext cx="1595319" cy="436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customers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9A2ADB9-D62F-98D5-B05B-64680CCF92CB}"/>
              </a:ext>
            </a:extLst>
          </p:cNvPr>
          <p:cNvGrpSpPr/>
          <p:nvPr/>
        </p:nvGrpSpPr>
        <p:grpSpPr>
          <a:xfrm>
            <a:off x="3921978" y="4357635"/>
            <a:ext cx="3978929" cy="2418951"/>
            <a:chOff x="3921978" y="4357635"/>
            <a:chExt cx="3978929" cy="2418951"/>
          </a:xfrm>
          <a:solidFill>
            <a:schemeClr val="tx1"/>
          </a:solidFill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99BE16-16FC-4116-89E2-E4F97D89FD35}"/>
                </a:ext>
              </a:extLst>
            </p:cNvPr>
            <p:cNvSpPr txBox="1"/>
            <p:nvPr/>
          </p:nvSpPr>
          <p:spPr>
            <a:xfrm>
              <a:off x="3921978" y="4357635"/>
              <a:ext cx="3803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Identity Providers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55A23ED-0E89-A305-3361-311D1FC8835A}"/>
                </a:ext>
              </a:extLst>
            </p:cNvPr>
            <p:cNvGrpSpPr/>
            <p:nvPr/>
          </p:nvGrpSpPr>
          <p:grpSpPr>
            <a:xfrm>
              <a:off x="4268053" y="4907701"/>
              <a:ext cx="3632854" cy="1868885"/>
              <a:chOff x="4287103" y="4339785"/>
              <a:chExt cx="4062382" cy="2194499"/>
            </a:xfrm>
            <a:grpFill/>
          </p:grpSpPr>
          <p:pic>
            <p:nvPicPr>
              <p:cNvPr id="36" name="Graphic 35" descr="Hierarchy with solid fill">
                <a:extLst>
                  <a:ext uri="{FF2B5EF4-FFF2-40B4-BE49-F238E27FC236}">
                    <a16:creationId xmlns:a16="http://schemas.microsoft.com/office/drawing/2014/main" id="{92266A4C-CB72-085D-863E-7A6F7EEB0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36453" y="433978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raphic 36" descr="Hierarchy with solid fill">
                <a:extLst>
                  <a:ext uri="{FF2B5EF4-FFF2-40B4-BE49-F238E27FC236}">
                    <a16:creationId xmlns:a16="http://schemas.microsoft.com/office/drawing/2014/main" id="{A92C194F-E618-0AC0-91F4-F9928CACA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87103" y="561099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Hierarchy with solid fill">
                <a:extLst>
                  <a:ext uri="{FF2B5EF4-FFF2-40B4-BE49-F238E27FC236}">
                    <a16:creationId xmlns:a16="http://schemas.microsoft.com/office/drawing/2014/main" id="{D2CC3B59-5E61-B9A6-34D2-E15DD1E547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385653" y="561988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Hierarchy with solid fill">
                <a:extLst>
                  <a:ext uri="{FF2B5EF4-FFF2-40B4-BE49-F238E27FC236}">
                    <a16:creationId xmlns:a16="http://schemas.microsoft.com/office/drawing/2014/main" id="{CD773C9A-A895-A8C7-3261-2280418CC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4203" y="5584360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4533B3D-27AF-6EB6-863B-2EAD0BC055DC}"/>
                  </a:ext>
                </a:extLst>
              </p:cNvPr>
              <p:cNvCxnSpPr/>
              <p:nvPr/>
            </p:nvCxnSpPr>
            <p:spPr>
              <a:xfrm flipH="1">
                <a:off x="4909403" y="5151248"/>
                <a:ext cx="933450" cy="590550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6AAA710-8A9C-2484-CE35-3A52558D9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2853" y="5159255"/>
                <a:ext cx="956492" cy="554673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9B661E7-D402-2EA8-EEB0-1F1196163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2853" y="5179360"/>
                <a:ext cx="0" cy="527811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6B89B9-0273-E782-495F-99ED050F8119}"/>
                  </a:ext>
                </a:extLst>
              </p:cNvPr>
              <p:cNvSpPr txBox="1"/>
              <p:nvPr/>
            </p:nvSpPr>
            <p:spPr>
              <a:xfrm>
                <a:off x="6290015" y="4604302"/>
                <a:ext cx="1744865" cy="46982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3P provider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CAD769-83E9-3D6B-74A1-BA19ABF741D6}"/>
                  </a:ext>
                </a:extLst>
              </p:cNvPr>
              <p:cNvSpPr txBox="1"/>
              <p:nvPr/>
            </p:nvSpPr>
            <p:spPr>
              <a:xfrm>
                <a:off x="6831324" y="5383449"/>
                <a:ext cx="1518161" cy="831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End Customer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DA3703-2252-866B-3B16-E42E5DFA9449}"/>
              </a:ext>
            </a:extLst>
          </p:cNvPr>
          <p:cNvGrpSpPr/>
          <p:nvPr/>
        </p:nvGrpSpPr>
        <p:grpSpPr>
          <a:xfrm>
            <a:off x="273702" y="4366528"/>
            <a:ext cx="3803650" cy="2402485"/>
            <a:chOff x="273702" y="4366528"/>
            <a:chExt cx="3803650" cy="2402485"/>
          </a:xfrm>
          <a:solidFill>
            <a:schemeClr val="tx1"/>
          </a:solidFill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647408-FDED-1DD5-E9DD-B60535547C62}"/>
                </a:ext>
              </a:extLst>
            </p:cNvPr>
            <p:cNvSpPr txBox="1"/>
            <p:nvPr/>
          </p:nvSpPr>
          <p:spPr>
            <a:xfrm>
              <a:off x="273702" y="4366528"/>
              <a:ext cx="3803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Cloud Solution Providers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3F976CF-995F-D4BE-CB45-D575159938A9}"/>
                </a:ext>
              </a:extLst>
            </p:cNvPr>
            <p:cNvGrpSpPr/>
            <p:nvPr/>
          </p:nvGrpSpPr>
          <p:grpSpPr>
            <a:xfrm>
              <a:off x="619777" y="4916594"/>
              <a:ext cx="2837754" cy="1852419"/>
              <a:chOff x="638827" y="4348678"/>
              <a:chExt cx="3111500" cy="2194499"/>
            </a:xfrm>
            <a:grpFill/>
          </p:grpSpPr>
          <p:pic>
            <p:nvPicPr>
              <p:cNvPr id="28" name="Graphic 27" descr="Hierarchy with solid fill">
                <a:extLst>
                  <a:ext uri="{FF2B5EF4-FFF2-40B4-BE49-F238E27FC236}">
                    <a16:creationId xmlns:a16="http://schemas.microsoft.com/office/drawing/2014/main" id="{305D9117-427E-72AD-FF12-A17C2C052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88177" y="434867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Hierarchy with solid fill">
                <a:extLst>
                  <a:ext uri="{FF2B5EF4-FFF2-40B4-BE49-F238E27FC236}">
                    <a16:creationId xmlns:a16="http://schemas.microsoft.com/office/drawing/2014/main" id="{D842282F-3946-9F17-9C00-73184DA0D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8827" y="561988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Graphic 29" descr="Hierarchy with solid fill">
                <a:extLst>
                  <a:ext uri="{FF2B5EF4-FFF2-40B4-BE49-F238E27FC236}">
                    <a16:creationId xmlns:a16="http://schemas.microsoft.com/office/drawing/2014/main" id="{584FD959-C224-030F-979D-3A7558038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37377" y="562877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Graphic 30" descr="Hierarchy with solid fill">
                <a:extLst>
                  <a:ext uri="{FF2B5EF4-FFF2-40B4-BE49-F238E27FC236}">
                    <a16:creationId xmlns:a16="http://schemas.microsoft.com/office/drawing/2014/main" id="{F6CF6C58-256F-3CC7-F112-6BE7880C0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35927" y="559325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C9D2ACE-D17A-3BE9-BDBC-91CB501CAC86}"/>
                  </a:ext>
                </a:extLst>
              </p:cNvPr>
              <p:cNvCxnSpPr/>
              <p:nvPr/>
            </p:nvCxnSpPr>
            <p:spPr>
              <a:xfrm flipH="1">
                <a:off x="1261127" y="5160141"/>
                <a:ext cx="933450" cy="590550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6B4B06CE-17F8-1EEF-A1FE-298776A86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4577" y="5168148"/>
                <a:ext cx="956492" cy="554673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56477B2-9997-E8A2-395A-DFD2AF233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4577" y="5188253"/>
                <a:ext cx="0" cy="527811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92F981D-E5B9-6652-99FF-F4850488FDF8}"/>
              </a:ext>
            </a:extLst>
          </p:cNvPr>
          <p:cNvGrpSpPr/>
          <p:nvPr/>
        </p:nvGrpSpPr>
        <p:grpSpPr>
          <a:xfrm>
            <a:off x="8020902" y="4372224"/>
            <a:ext cx="3513221" cy="2435890"/>
            <a:chOff x="7582753" y="3769386"/>
            <a:chExt cx="3803650" cy="2744565"/>
          </a:xfrm>
          <a:solidFill>
            <a:schemeClr val="tx1"/>
          </a:solidFill>
        </p:grpSpPr>
        <p:pic>
          <p:nvPicPr>
            <p:cNvPr id="44" name="Graphic 43" descr="Hierarchy with solid fill">
              <a:extLst>
                <a:ext uri="{FF2B5EF4-FFF2-40B4-BE49-F238E27FC236}">
                  <a16:creationId xmlns:a16="http://schemas.microsoft.com/office/drawing/2014/main" id="{55345AA1-D231-9472-8C39-9C8AACD6C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8178" y="431945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Hierarchy with solid fill">
              <a:extLst>
                <a:ext uri="{FF2B5EF4-FFF2-40B4-BE49-F238E27FC236}">
                  <a16:creationId xmlns:a16="http://schemas.microsoft.com/office/drawing/2014/main" id="{8DBDD912-271A-15FD-6FE6-DF3FB221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28828" y="5590658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Hierarchy with solid fill">
              <a:extLst>
                <a:ext uri="{FF2B5EF4-FFF2-40B4-BE49-F238E27FC236}">
                  <a16:creationId xmlns:a16="http://schemas.microsoft.com/office/drawing/2014/main" id="{7FA27692-0D8F-9847-A1D8-BB61C6497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27378" y="5599551"/>
              <a:ext cx="914400" cy="914400"/>
            </a:xfrm>
            <a:prstGeom prst="rect">
              <a:avLst/>
            </a:prstGeom>
          </p:spPr>
        </p:pic>
        <p:pic>
          <p:nvPicPr>
            <p:cNvPr id="47" name="Graphic 46" descr="Hierarchy with solid fill">
              <a:extLst>
                <a:ext uri="{FF2B5EF4-FFF2-40B4-BE49-F238E27FC236}">
                  <a16:creationId xmlns:a16="http://schemas.microsoft.com/office/drawing/2014/main" id="{F48A9B48-6844-EC0A-B817-E1AFD76C3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25928" y="5564027"/>
              <a:ext cx="914400" cy="914400"/>
            </a:xfrm>
            <a:prstGeom prst="rect">
              <a:avLst/>
            </a:prstGeom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F934204-487A-827C-C6EA-C0536623575B}"/>
                </a:ext>
              </a:extLst>
            </p:cNvPr>
            <p:cNvCxnSpPr/>
            <p:nvPr/>
          </p:nvCxnSpPr>
          <p:spPr>
            <a:xfrm flipH="1">
              <a:off x="8551128" y="5130915"/>
              <a:ext cx="933450" cy="590550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1306A55-713C-9872-6193-894AB54D4D84}"/>
                </a:ext>
              </a:extLst>
            </p:cNvPr>
            <p:cNvCxnSpPr>
              <a:cxnSpLocks/>
            </p:cNvCxnSpPr>
            <p:nvPr/>
          </p:nvCxnSpPr>
          <p:spPr>
            <a:xfrm>
              <a:off x="9484578" y="5138922"/>
              <a:ext cx="956492" cy="554673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489BDA4-1B87-4811-3401-DAD51E9F0C61}"/>
                </a:ext>
              </a:extLst>
            </p:cNvPr>
            <p:cNvCxnSpPr>
              <a:cxnSpLocks/>
            </p:cNvCxnSpPr>
            <p:nvPr/>
          </p:nvCxnSpPr>
          <p:spPr>
            <a:xfrm>
              <a:off x="9484578" y="5159027"/>
              <a:ext cx="0" cy="527811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44B1E3-C893-B848-267B-4E9ED4C60316}"/>
                </a:ext>
              </a:extLst>
            </p:cNvPr>
            <p:cNvSpPr txBox="1"/>
            <p:nvPr/>
          </p:nvSpPr>
          <p:spPr>
            <a:xfrm>
              <a:off x="7582753" y="3769386"/>
              <a:ext cx="3803650" cy="520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Customer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/>
                <a:t>Support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265B28-373A-4064-BBC7-2BA1310AD7B2}"/>
              </a:ext>
            </a:extLst>
          </p:cNvPr>
          <p:cNvGrpSpPr/>
          <p:nvPr/>
        </p:nvGrpSpPr>
        <p:grpSpPr>
          <a:xfrm>
            <a:off x="8258526" y="1455021"/>
            <a:ext cx="3845674" cy="2516727"/>
            <a:chOff x="6484203" y="473621"/>
            <a:chExt cx="4476384" cy="2744565"/>
          </a:xfrm>
          <a:solidFill>
            <a:schemeClr val="tx1"/>
          </a:solidFill>
        </p:grpSpPr>
        <p:pic>
          <p:nvPicPr>
            <p:cNvPr id="64" name="Graphic 63" descr="Hierarchy with solid fill">
              <a:extLst>
                <a:ext uri="{FF2B5EF4-FFF2-40B4-BE49-F238E27FC236}">
                  <a16:creationId xmlns:a16="http://schemas.microsoft.com/office/drawing/2014/main" id="{34A4ED0A-331E-DE19-8D95-3B372DED7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79628" y="1023687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Hierarchy with solid fill">
              <a:extLst>
                <a:ext uri="{FF2B5EF4-FFF2-40B4-BE49-F238E27FC236}">
                  <a16:creationId xmlns:a16="http://schemas.microsoft.com/office/drawing/2014/main" id="{2B4BD7EE-1457-8071-E237-E9445216B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0278" y="2294893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Hierarchy with solid fill">
              <a:extLst>
                <a:ext uri="{FF2B5EF4-FFF2-40B4-BE49-F238E27FC236}">
                  <a16:creationId xmlns:a16="http://schemas.microsoft.com/office/drawing/2014/main" id="{6CE342F3-BB97-ED33-4B90-1A034D41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28828" y="2303786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Hierarchy with solid fill">
              <a:extLst>
                <a:ext uri="{FF2B5EF4-FFF2-40B4-BE49-F238E27FC236}">
                  <a16:creationId xmlns:a16="http://schemas.microsoft.com/office/drawing/2014/main" id="{1B7BB4A2-8AA1-0986-27E1-6F8DB94F2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27378" y="2268262"/>
              <a:ext cx="914400" cy="914400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8DC7601-26B4-6F82-1A99-D92C07A877B8}"/>
                </a:ext>
              </a:extLst>
            </p:cNvPr>
            <p:cNvCxnSpPr/>
            <p:nvPr/>
          </p:nvCxnSpPr>
          <p:spPr>
            <a:xfrm flipH="1">
              <a:off x="7452578" y="1835150"/>
              <a:ext cx="933450" cy="590550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E73519C-54FD-C5E7-6FBF-A65F49408F14}"/>
                </a:ext>
              </a:extLst>
            </p:cNvPr>
            <p:cNvCxnSpPr>
              <a:cxnSpLocks/>
            </p:cNvCxnSpPr>
            <p:nvPr/>
          </p:nvCxnSpPr>
          <p:spPr>
            <a:xfrm>
              <a:off x="8386028" y="1843157"/>
              <a:ext cx="956492" cy="554673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B0E56BE-63E6-2F4F-59FF-5091BBBDE994}"/>
                </a:ext>
              </a:extLst>
            </p:cNvPr>
            <p:cNvCxnSpPr>
              <a:cxnSpLocks/>
            </p:cNvCxnSpPr>
            <p:nvPr/>
          </p:nvCxnSpPr>
          <p:spPr>
            <a:xfrm>
              <a:off x="8386028" y="1863262"/>
              <a:ext cx="0" cy="527811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5AAB4D-080E-78B6-69B4-C01B32A36D81}"/>
                </a:ext>
              </a:extLst>
            </p:cNvPr>
            <p:cNvSpPr txBox="1"/>
            <p:nvPr/>
          </p:nvSpPr>
          <p:spPr>
            <a:xfrm>
              <a:off x="6484203" y="473621"/>
              <a:ext cx="4476384" cy="503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Saas</a:t>
              </a:r>
              <a:r>
                <a:rPr lang="en-US" sz="2400" dirty="0"/>
                <a:t> Provider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601100-D9D9-E37D-D2FE-61D1D8D39ACE}"/>
                </a:ext>
              </a:extLst>
            </p:cNvPr>
            <p:cNvSpPr txBox="1"/>
            <p:nvPr/>
          </p:nvSpPr>
          <p:spPr>
            <a:xfrm>
              <a:off x="8693347" y="1281232"/>
              <a:ext cx="2051351" cy="436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Email Security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AD7C4F-6B88-A5F0-4EBF-0C6BF9A7B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24677" y="335118"/>
            <a:ext cx="794286" cy="881884"/>
          </a:xfrm>
          <a:custGeom>
            <a:avLst/>
            <a:gdLst>
              <a:gd name="connsiteX0" fmla="*/ 147733 w 345471"/>
              <a:gd name="connsiteY0" fmla="*/ 6715 h 383571"/>
              <a:gd name="connsiteX1" fmla="*/ 197739 w 345471"/>
              <a:gd name="connsiteY1" fmla="*/ 6715 h 383571"/>
              <a:gd name="connsiteX2" fmla="*/ 320516 w 345471"/>
              <a:gd name="connsiteY2" fmla="*/ 77581 h 383571"/>
              <a:gd name="connsiteX3" fmla="*/ 345472 w 345471"/>
              <a:gd name="connsiteY3" fmla="*/ 120920 h 383571"/>
              <a:gd name="connsiteX4" fmla="*/ 345472 w 345471"/>
              <a:gd name="connsiteY4" fmla="*/ 262652 h 383571"/>
              <a:gd name="connsiteX5" fmla="*/ 320516 w 345471"/>
              <a:gd name="connsiteY5" fmla="*/ 305991 h 383571"/>
              <a:gd name="connsiteX6" fmla="*/ 197739 w 345471"/>
              <a:gd name="connsiteY6" fmla="*/ 376857 h 383571"/>
              <a:gd name="connsiteX7" fmla="*/ 147733 w 345471"/>
              <a:gd name="connsiteY7" fmla="*/ 376857 h 383571"/>
              <a:gd name="connsiteX8" fmla="*/ 24955 w 345471"/>
              <a:gd name="connsiteY8" fmla="*/ 305991 h 383571"/>
              <a:gd name="connsiteX9" fmla="*/ 0 w 345471"/>
              <a:gd name="connsiteY9" fmla="*/ 262652 h 383571"/>
              <a:gd name="connsiteX10" fmla="*/ 0 w 345471"/>
              <a:gd name="connsiteY10" fmla="*/ 120920 h 383571"/>
              <a:gd name="connsiteX11" fmla="*/ 24955 w 345471"/>
              <a:gd name="connsiteY11" fmla="*/ 77581 h 383571"/>
              <a:gd name="connsiteX12" fmla="*/ 147733 w 345471"/>
              <a:gd name="connsiteY12" fmla="*/ 6715 h 383571"/>
              <a:gd name="connsiteX13" fmla="*/ 185833 w 345471"/>
              <a:gd name="connsiteY13" fmla="*/ 27289 h 383571"/>
              <a:gd name="connsiteX14" fmla="*/ 159639 w 345471"/>
              <a:gd name="connsiteY14" fmla="*/ 27289 h 383571"/>
              <a:gd name="connsiteX15" fmla="*/ 73914 w 345471"/>
              <a:gd name="connsiteY15" fmla="*/ 76819 h 383571"/>
              <a:gd name="connsiteX16" fmla="*/ 121158 w 345471"/>
              <a:gd name="connsiteY16" fmla="*/ 124063 h 383571"/>
              <a:gd name="connsiteX17" fmla="*/ 121158 w 345471"/>
              <a:gd name="connsiteY17" fmla="*/ 74533 h 383571"/>
              <a:gd name="connsiteX18" fmla="*/ 133064 w 345471"/>
              <a:gd name="connsiteY18" fmla="*/ 62627 h 383571"/>
              <a:gd name="connsiteX19" fmla="*/ 144971 w 345471"/>
              <a:gd name="connsiteY19" fmla="*/ 74533 h 383571"/>
              <a:gd name="connsiteX20" fmla="*/ 144971 w 345471"/>
              <a:gd name="connsiteY20" fmla="*/ 147876 h 383571"/>
              <a:gd name="connsiteX21" fmla="*/ 172403 w 345471"/>
              <a:gd name="connsiteY21" fmla="*/ 175308 h 383571"/>
              <a:gd name="connsiteX22" fmla="*/ 201740 w 345471"/>
              <a:gd name="connsiteY22" fmla="*/ 145971 h 383571"/>
              <a:gd name="connsiteX23" fmla="*/ 201740 w 345471"/>
              <a:gd name="connsiteY23" fmla="*/ 74533 h 383571"/>
              <a:gd name="connsiteX24" fmla="*/ 213646 w 345471"/>
              <a:gd name="connsiteY24" fmla="*/ 62627 h 383571"/>
              <a:gd name="connsiteX25" fmla="*/ 225552 w 345471"/>
              <a:gd name="connsiteY25" fmla="*/ 74533 h 383571"/>
              <a:gd name="connsiteX26" fmla="*/ 225552 w 345471"/>
              <a:gd name="connsiteY26" fmla="*/ 122158 h 383571"/>
              <a:gd name="connsiteX27" fmla="*/ 271177 w 345471"/>
              <a:gd name="connsiteY27" fmla="*/ 76533 h 383571"/>
              <a:gd name="connsiteX28" fmla="*/ 185928 w 345471"/>
              <a:gd name="connsiteY28" fmla="*/ 27289 h 383571"/>
              <a:gd name="connsiteX29" fmla="*/ 155543 w 345471"/>
              <a:gd name="connsiteY29" fmla="*/ 192072 h 383571"/>
              <a:gd name="connsiteX30" fmla="*/ 126016 w 345471"/>
              <a:gd name="connsiteY30" fmla="*/ 162544 h 383571"/>
              <a:gd name="connsiteX31" fmla="*/ 56769 w 345471"/>
              <a:gd name="connsiteY31" fmla="*/ 162544 h 383571"/>
              <a:gd name="connsiteX32" fmla="*/ 44863 w 345471"/>
              <a:gd name="connsiteY32" fmla="*/ 150638 h 383571"/>
              <a:gd name="connsiteX33" fmla="*/ 56769 w 345471"/>
              <a:gd name="connsiteY33" fmla="*/ 138732 h 383571"/>
              <a:gd name="connsiteX34" fmla="*/ 102203 w 345471"/>
              <a:gd name="connsiteY34" fmla="*/ 138732 h 383571"/>
              <a:gd name="connsiteX35" fmla="*/ 52483 w 345471"/>
              <a:gd name="connsiteY35" fmla="*/ 89011 h 383571"/>
              <a:gd name="connsiteX36" fmla="*/ 36862 w 345471"/>
              <a:gd name="connsiteY36" fmla="*/ 98060 h 383571"/>
              <a:gd name="connsiteX37" fmla="*/ 23717 w 345471"/>
              <a:gd name="connsiteY37" fmla="*/ 120729 h 383571"/>
              <a:gd name="connsiteX38" fmla="*/ 23717 w 345471"/>
              <a:gd name="connsiteY38" fmla="*/ 262461 h 383571"/>
              <a:gd name="connsiteX39" fmla="*/ 36862 w 345471"/>
              <a:gd name="connsiteY39" fmla="*/ 285131 h 383571"/>
              <a:gd name="connsiteX40" fmla="*/ 52959 w 345471"/>
              <a:gd name="connsiteY40" fmla="*/ 294465 h 383571"/>
              <a:gd name="connsiteX41" fmla="*/ 103346 w 345471"/>
              <a:gd name="connsiteY41" fmla="*/ 244078 h 383571"/>
              <a:gd name="connsiteX42" fmla="*/ 56674 w 345471"/>
              <a:gd name="connsiteY42" fmla="*/ 244078 h 383571"/>
              <a:gd name="connsiteX43" fmla="*/ 44768 w 345471"/>
              <a:gd name="connsiteY43" fmla="*/ 232172 h 383571"/>
              <a:gd name="connsiteX44" fmla="*/ 56674 w 345471"/>
              <a:gd name="connsiteY44" fmla="*/ 220266 h 383571"/>
              <a:gd name="connsiteX45" fmla="*/ 127159 w 345471"/>
              <a:gd name="connsiteY45" fmla="*/ 220266 h 383571"/>
              <a:gd name="connsiteX46" fmla="*/ 155448 w 345471"/>
              <a:gd name="connsiteY46" fmla="*/ 191976 h 383571"/>
              <a:gd name="connsiteX47" fmla="*/ 172403 w 345471"/>
              <a:gd name="connsiteY47" fmla="*/ 208931 h 383571"/>
              <a:gd name="connsiteX48" fmla="*/ 201740 w 345471"/>
              <a:gd name="connsiteY48" fmla="*/ 238268 h 383571"/>
              <a:gd name="connsiteX49" fmla="*/ 201740 w 345471"/>
              <a:gd name="connsiteY49" fmla="*/ 308467 h 383571"/>
              <a:gd name="connsiteX50" fmla="*/ 213646 w 345471"/>
              <a:gd name="connsiteY50" fmla="*/ 320373 h 383571"/>
              <a:gd name="connsiteX51" fmla="*/ 225552 w 345471"/>
              <a:gd name="connsiteY51" fmla="*/ 308467 h 383571"/>
              <a:gd name="connsiteX52" fmla="*/ 225552 w 345471"/>
              <a:gd name="connsiteY52" fmla="*/ 262080 h 383571"/>
              <a:gd name="connsiteX53" fmla="*/ 270605 w 345471"/>
              <a:gd name="connsiteY53" fmla="*/ 307134 h 383571"/>
              <a:gd name="connsiteX54" fmla="*/ 185833 w 345471"/>
              <a:gd name="connsiteY54" fmla="*/ 356092 h 383571"/>
              <a:gd name="connsiteX55" fmla="*/ 159639 w 345471"/>
              <a:gd name="connsiteY55" fmla="*/ 356092 h 383571"/>
              <a:gd name="connsiteX56" fmla="*/ 74390 w 345471"/>
              <a:gd name="connsiteY56" fmla="*/ 306848 h 383571"/>
              <a:gd name="connsiteX57" fmla="*/ 121063 w 345471"/>
              <a:gd name="connsiteY57" fmla="*/ 260175 h 383571"/>
              <a:gd name="connsiteX58" fmla="*/ 121063 w 345471"/>
              <a:gd name="connsiteY58" fmla="*/ 308467 h 383571"/>
              <a:gd name="connsiteX59" fmla="*/ 132969 w 345471"/>
              <a:gd name="connsiteY59" fmla="*/ 320373 h 383571"/>
              <a:gd name="connsiteX60" fmla="*/ 144875 w 345471"/>
              <a:gd name="connsiteY60" fmla="*/ 308467 h 383571"/>
              <a:gd name="connsiteX61" fmla="*/ 144875 w 345471"/>
              <a:gd name="connsiteY61" fmla="*/ 236363 h 383571"/>
              <a:gd name="connsiteX62" fmla="*/ 172307 w 345471"/>
              <a:gd name="connsiteY62" fmla="*/ 208931 h 383571"/>
              <a:gd name="connsiteX63" fmla="*/ 292037 w 345471"/>
              <a:gd name="connsiteY63" fmla="*/ 294846 h 383571"/>
              <a:gd name="connsiteX64" fmla="*/ 308705 w 345471"/>
              <a:gd name="connsiteY64" fmla="*/ 285226 h 383571"/>
              <a:gd name="connsiteX65" fmla="*/ 321850 w 345471"/>
              <a:gd name="connsiteY65" fmla="*/ 262557 h 383571"/>
              <a:gd name="connsiteX66" fmla="*/ 321850 w 345471"/>
              <a:gd name="connsiteY66" fmla="*/ 120825 h 383571"/>
              <a:gd name="connsiteX67" fmla="*/ 308705 w 345471"/>
              <a:gd name="connsiteY67" fmla="*/ 98155 h 383571"/>
              <a:gd name="connsiteX68" fmla="*/ 292608 w 345471"/>
              <a:gd name="connsiteY68" fmla="*/ 88821 h 383571"/>
              <a:gd name="connsiteX69" fmla="*/ 242602 w 345471"/>
              <a:gd name="connsiteY69" fmla="*/ 138827 h 383571"/>
              <a:gd name="connsiteX70" fmla="*/ 289941 w 345471"/>
              <a:gd name="connsiteY70" fmla="*/ 138827 h 383571"/>
              <a:gd name="connsiteX71" fmla="*/ 301847 w 345471"/>
              <a:gd name="connsiteY71" fmla="*/ 150733 h 383571"/>
              <a:gd name="connsiteX72" fmla="*/ 289941 w 345471"/>
              <a:gd name="connsiteY72" fmla="*/ 162639 h 383571"/>
              <a:gd name="connsiteX73" fmla="*/ 218789 w 345471"/>
              <a:gd name="connsiteY73" fmla="*/ 162639 h 383571"/>
              <a:gd name="connsiteX74" fmla="*/ 189262 w 345471"/>
              <a:gd name="connsiteY74" fmla="*/ 192167 h 383571"/>
              <a:gd name="connsiteX75" fmla="*/ 217551 w 345471"/>
              <a:gd name="connsiteY75" fmla="*/ 220456 h 383571"/>
              <a:gd name="connsiteX76" fmla="*/ 289941 w 345471"/>
              <a:gd name="connsiteY76" fmla="*/ 220456 h 383571"/>
              <a:gd name="connsiteX77" fmla="*/ 301847 w 345471"/>
              <a:gd name="connsiteY77" fmla="*/ 232362 h 383571"/>
              <a:gd name="connsiteX78" fmla="*/ 289941 w 345471"/>
              <a:gd name="connsiteY78" fmla="*/ 244269 h 383571"/>
              <a:gd name="connsiteX79" fmla="*/ 241364 w 345471"/>
              <a:gd name="connsiteY79" fmla="*/ 244269 h 383571"/>
              <a:gd name="connsiteX80" fmla="*/ 292037 w 345471"/>
              <a:gd name="connsiteY80" fmla="*/ 294942 h 3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45471" h="383571">
                <a:moveTo>
                  <a:pt x="147733" y="6715"/>
                </a:moveTo>
                <a:cubicBezTo>
                  <a:pt x="163163" y="-2238"/>
                  <a:pt x="182309" y="-2238"/>
                  <a:pt x="197739" y="6715"/>
                </a:cubicBezTo>
                <a:lnTo>
                  <a:pt x="320516" y="77581"/>
                </a:lnTo>
                <a:cubicBezTo>
                  <a:pt x="335947" y="86535"/>
                  <a:pt x="345472" y="103013"/>
                  <a:pt x="345472" y="120920"/>
                </a:cubicBezTo>
                <a:lnTo>
                  <a:pt x="345472" y="262652"/>
                </a:lnTo>
                <a:cubicBezTo>
                  <a:pt x="345472" y="280559"/>
                  <a:pt x="335947" y="297037"/>
                  <a:pt x="320516" y="305991"/>
                </a:cubicBezTo>
                <a:lnTo>
                  <a:pt x="197739" y="376857"/>
                </a:lnTo>
                <a:cubicBezTo>
                  <a:pt x="182309" y="385810"/>
                  <a:pt x="163163" y="385810"/>
                  <a:pt x="147733" y="376857"/>
                </a:cubicBezTo>
                <a:lnTo>
                  <a:pt x="24955" y="305991"/>
                </a:lnTo>
                <a:cubicBezTo>
                  <a:pt x="9525" y="297037"/>
                  <a:pt x="0" y="280559"/>
                  <a:pt x="0" y="262652"/>
                </a:cubicBezTo>
                <a:lnTo>
                  <a:pt x="0" y="120920"/>
                </a:lnTo>
                <a:cubicBezTo>
                  <a:pt x="0" y="103013"/>
                  <a:pt x="9525" y="86535"/>
                  <a:pt x="24955" y="77581"/>
                </a:cubicBezTo>
                <a:lnTo>
                  <a:pt x="147733" y="6715"/>
                </a:lnTo>
                <a:close/>
                <a:moveTo>
                  <a:pt x="185833" y="27289"/>
                </a:moveTo>
                <a:cubicBezTo>
                  <a:pt x="177737" y="22622"/>
                  <a:pt x="167735" y="22622"/>
                  <a:pt x="159639" y="27289"/>
                </a:cubicBezTo>
                <a:lnTo>
                  <a:pt x="73914" y="76819"/>
                </a:lnTo>
                <a:lnTo>
                  <a:pt x="121158" y="124063"/>
                </a:lnTo>
                <a:lnTo>
                  <a:pt x="121158" y="74533"/>
                </a:lnTo>
                <a:cubicBezTo>
                  <a:pt x="121158" y="67961"/>
                  <a:pt x="126492" y="62627"/>
                  <a:pt x="133064" y="62627"/>
                </a:cubicBezTo>
                <a:cubicBezTo>
                  <a:pt x="139637" y="62627"/>
                  <a:pt x="144971" y="67961"/>
                  <a:pt x="144971" y="74533"/>
                </a:cubicBezTo>
                <a:lnTo>
                  <a:pt x="144971" y="147876"/>
                </a:lnTo>
                <a:lnTo>
                  <a:pt x="172403" y="175308"/>
                </a:lnTo>
                <a:lnTo>
                  <a:pt x="201740" y="145971"/>
                </a:lnTo>
                <a:lnTo>
                  <a:pt x="201740" y="74533"/>
                </a:lnTo>
                <a:cubicBezTo>
                  <a:pt x="201740" y="67961"/>
                  <a:pt x="207074" y="62627"/>
                  <a:pt x="213646" y="62627"/>
                </a:cubicBezTo>
                <a:cubicBezTo>
                  <a:pt x="220218" y="62627"/>
                  <a:pt x="225552" y="67961"/>
                  <a:pt x="225552" y="74533"/>
                </a:cubicBezTo>
                <a:lnTo>
                  <a:pt x="225552" y="122158"/>
                </a:lnTo>
                <a:lnTo>
                  <a:pt x="271177" y="76533"/>
                </a:lnTo>
                <a:lnTo>
                  <a:pt x="185928" y="27289"/>
                </a:lnTo>
                <a:close/>
                <a:moveTo>
                  <a:pt x="155543" y="192072"/>
                </a:moveTo>
                <a:lnTo>
                  <a:pt x="126016" y="162544"/>
                </a:lnTo>
                <a:lnTo>
                  <a:pt x="56769" y="162544"/>
                </a:lnTo>
                <a:cubicBezTo>
                  <a:pt x="50197" y="162544"/>
                  <a:pt x="44863" y="157210"/>
                  <a:pt x="44863" y="150638"/>
                </a:cubicBezTo>
                <a:cubicBezTo>
                  <a:pt x="44863" y="144066"/>
                  <a:pt x="50197" y="138732"/>
                  <a:pt x="56769" y="138732"/>
                </a:cubicBezTo>
                <a:lnTo>
                  <a:pt x="102203" y="138732"/>
                </a:lnTo>
                <a:lnTo>
                  <a:pt x="52483" y="89011"/>
                </a:lnTo>
                <a:lnTo>
                  <a:pt x="36862" y="98060"/>
                </a:lnTo>
                <a:cubicBezTo>
                  <a:pt x="28766" y="102727"/>
                  <a:pt x="23717" y="111395"/>
                  <a:pt x="23717" y="120729"/>
                </a:cubicBezTo>
                <a:lnTo>
                  <a:pt x="23717" y="262461"/>
                </a:lnTo>
                <a:cubicBezTo>
                  <a:pt x="23717" y="271796"/>
                  <a:pt x="28670" y="280464"/>
                  <a:pt x="36862" y="285131"/>
                </a:cubicBezTo>
                <a:lnTo>
                  <a:pt x="52959" y="294465"/>
                </a:lnTo>
                <a:lnTo>
                  <a:pt x="103346" y="244078"/>
                </a:lnTo>
                <a:lnTo>
                  <a:pt x="56674" y="244078"/>
                </a:lnTo>
                <a:cubicBezTo>
                  <a:pt x="50102" y="244078"/>
                  <a:pt x="44768" y="238744"/>
                  <a:pt x="44768" y="232172"/>
                </a:cubicBezTo>
                <a:cubicBezTo>
                  <a:pt x="44768" y="225600"/>
                  <a:pt x="50102" y="220266"/>
                  <a:pt x="56674" y="220266"/>
                </a:cubicBezTo>
                <a:lnTo>
                  <a:pt x="127159" y="220266"/>
                </a:lnTo>
                <a:lnTo>
                  <a:pt x="155448" y="191976"/>
                </a:lnTo>
                <a:close/>
                <a:moveTo>
                  <a:pt x="172403" y="208931"/>
                </a:moveTo>
                <a:lnTo>
                  <a:pt x="201740" y="238268"/>
                </a:lnTo>
                <a:lnTo>
                  <a:pt x="201740" y="308467"/>
                </a:lnTo>
                <a:cubicBezTo>
                  <a:pt x="201740" y="315039"/>
                  <a:pt x="207074" y="320373"/>
                  <a:pt x="213646" y="320373"/>
                </a:cubicBezTo>
                <a:cubicBezTo>
                  <a:pt x="220218" y="320373"/>
                  <a:pt x="225552" y="315039"/>
                  <a:pt x="225552" y="308467"/>
                </a:cubicBezTo>
                <a:lnTo>
                  <a:pt x="225552" y="262080"/>
                </a:lnTo>
                <a:lnTo>
                  <a:pt x="270605" y="307134"/>
                </a:lnTo>
                <a:lnTo>
                  <a:pt x="185833" y="356092"/>
                </a:lnTo>
                <a:cubicBezTo>
                  <a:pt x="177737" y="360759"/>
                  <a:pt x="167735" y="360759"/>
                  <a:pt x="159639" y="356092"/>
                </a:cubicBezTo>
                <a:lnTo>
                  <a:pt x="74390" y="306848"/>
                </a:lnTo>
                <a:lnTo>
                  <a:pt x="121063" y="260175"/>
                </a:lnTo>
                <a:lnTo>
                  <a:pt x="121063" y="308467"/>
                </a:lnTo>
                <a:cubicBezTo>
                  <a:pt x="121063" y="315039"/>
                  <a:pt x="126397" y="320373"/>
                  <a:pt x="132969" y="320373"/>
                </a:cubicBezTo>
                <a:cubicBezTo>
                  <a:pt x="139541" y="320373"/>
                  <a:pt x="144875" y="315039"/>
                  <a:pt x="144875" y="308467"/>
                </a:cubicBezTo>
                <a:lnTo>
                  <a:pt x="144875" y="236363"/>
                </a:lnTo>
                <a:lnTo>
                  <a:pt x="172307" y="208931"/>
                </a:lnTo>
                <a:close/>
                <a:moveTo>
                  <a:pt x="292037" y="294846"/>
                </a:moveTo>
                <a:lnTo>
                  <a:pt x="308705" y="285226"/>
                </a:lnTo>
                <a:cubicBezTo>
                  <a:pt x="316801" y="280559"/>
                  <a:pt x="321850" y="271891"/>
                  <a:pt x="321850" y="262557"/>
                </a:cubicBezTo>
                <a:lnTo>
                  <a:pt x="321850" y="120825"/>
                </a:lnTo>
                <a:cubicBezTo>
                  <a:pt x="321850" y="111490"/>
                  <a:pt x="316897" y="102822"/>
                  <a:pt x="308705" y="98155"/>
                </a:cubicBezTo>
                <a:lnTo>
                  <a:pt x="292608" y="88821"/>
                </a:lnTo>
                <a:lnTo>
                  <a:pt x="242602" y="138827"/>
                </a:lnTo>
                <a:lnTo>
                  <a:pt x="289941" y="138827"/>
                </a:lnTo>
                <a:cubicBezTo>
                  <a:pt x="296513" y="138827"/>
                  <a:pt x="301847" y="144161"/>
                  <a:pt x="301847" y="150733"/>
                </a:cubicBezTo>
                <a:cubicBezTo>
                  <a:pt x="301847" y="157305"/>
                  <a:pt x="296513" y="162639"/>
                  <a:pt x="289941" y="162639"/>
                </a:cubicBezTo>
                <a:lnTo>
                  <a:pt x="218789" y="162639"/>
                </a:lnTo>
                <a:lnTo>
                  <a:pt x="189262" y="192167"/>
                </a:lnTo>
                <a:lnTo>
                  <a:pt x="217551" y="220456"/>
                </a:lnTo>
                <a:lnTo>
                  <a:pt x="289941" y="220456"/>
                </a:lnTo>
                <a:cubicBezTo>
                  <a:pt x="296513" y="220456"/>
                  <a:pt x="301847" y="225790"/>
                  <a:pt x="301847" y="232362"/>
                </a:cubicBezTo>
                <a:cubicBezTo>
                  <a:pt x="301847" y="238935"/>
                  <a:pt x="296513" y="244269"/>
                  <a:pt x="289941" y="244269"/>
                </a:cubicBezTo>
                <a:lnTo>
                  <a:pt x="241364" y="244269"/>
                </a:lnTo>
                <a:lnTo>
                  <a:pt x="292037" y="294942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192">
              <a:defRPr/>
            </a:pPr>
            <a:endParaRPr lang="en-US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03402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FD92AE-2C44-0359-F906-5938204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96796"/>
            <a:ext cx="11018520" cy="104644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Midnight Blizzard</a:t>
            </a:r>
            <a:br>
              <a:rPr lang="en-US" dirty="0"/>
            </a:br>
            <a:r>
              <a:rPr lang="en-US" sz="2800" spc="-51" dirty="0">
                <a:gradFill flip="none" rotWithShape="1">
                  <a:gsLst>
                    <a:gs pos="51000">
                      <a:srgbClr val="50E6FF"/>
                    </a:gs>
                    <a:gs pos="99000">
                      <a:srgbClr val="50E6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Application Abuse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7CA8A4-5CD6-5E53-93D4-2DC9CEA00BC9}"/>
              </a:ext>
            </a:extLst>
          </p:cNvPr>
          <p:cNvGrpSpPr/>
          <p:nvPr/>
        </p:nvGrpSpPr>
        <p:grpSpPr>
          <a:xfrm>
            <a:off x="4306220" y="2841096"/>
            <a:ext cx="2106481" cy="2194560"/>
            <a:chOff x="4127401" y="3757613"/>
            <a:chExt cx="2106481" cy="2194560"/>
          </a:xfrm>
          <a:noFill/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6301C5-5642-7766-E77F-459875E7C190}"/>
                </a:ext>
              </a:extLst>
            </p:cNvPr>
            <p:cNvSpPr/>
            <p:nvPr/>
          </p:nvSpPr>
          <p:spPr>
            <a:xfrm>
              <a:off x="4280529" y="3757613"/>
              <a:ext cx="1800225" cy="1800225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C93CC3-6D79-2C5C-A5E0-55710A225E9E}"/>
                </a:ext>
              </a:extLst>
            </p:cNvPr>
            <p:cNvSpPr txBox="1"/>
            <p:nvPr/>
          </p:nvSpPr>
          <p:spPr>
            <a:xfrm>
              <a:off x="4127401" y="5582841"/>
              <a:ext cx="2106481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Legacy Tenant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9766A3-4747-01DC-1013-060F8D0CE16F}"/>
              </a:ext>
            </a:extLst>
          </p:cNvPr>
          <p:cNvGrpSpPr/>
          <p:nvPr/>
        </p:nvGrpSpPr>
        <p:grpSpPr>
          <a:xfrm>
            <a:off x="4544831" y="3328653"/>
            <a:ext cx="810355" cy="927740"/>
            <a:chOff x="4389337" y="4131140"/>
            <a:chExt cx="810355" cy="927740"/>
          </a:xfrm>
        </p:grpSpPr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B8251A52-ADA3-E3CB-DE43-4C28C4A0B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9424" y="4131140"/>
              <a:ext cx="624548" cy="62454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12446E-6511-FA50-5D16-30DBEFE3AC66}"/>
                </a:ext>
              </a:extLst>
            </p:cNvPr>
            <p:cNvSpPr txBox="1"/>
            <p:nvPr/>
          </p:nvSpPr>
          <p:spPr>
            <a:xfrm>
              <a:off x="4389337" y="4720326"/>
              <a:ext cx="8103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User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21F224-E71C-8714-1340-0801ED450AAE}"/>
              </a:ext>
            </a:extLst>
          </p:cNvPr>
          <p:cNvGrpSpPr/>
          <p:nvPr/>
        </p:nvGrpSpPr>
        <p:grpSpPr>
          <a:xfrm>
            <a:off x="5299722" y="3275605"/>
            <a:ext cx="876695" cy="1014353"/>
            <a:chOff x="5144228" y="4078092"/>
            <a:chExt cx="876695" cy="1014353"/>
          </a:xfrm>
        </p:grpSpPr>
        <p:pic>
          <p:nvPicPr>
            <p:cNvPr id="12" name="Graphic 11" descr="Check In with solid fill">
              <a:extLst>
                <a:ext uri="{FF2B5EF4-FFF2-40B4-BE49-F238E27FC236}">
                  <a16:creationId xmlns:a16="http://schemas.microsoft.com/office/drawing/2014/main" id="{3D8B9DA3-71E1-11F4-3DCC-BC4D1388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9692" y="4078092"/>
              <a:ext cx="730183" cy="73018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0B0F95-E81A-1D18-D122-8DF29DB2E2BB}"/>
                </a:ext>
              </a:extLst>
            </p:cNvPr>
            <p:cNvSpPr txBox="1"/>
            <p:nvPr/>
          </p:nvSpPr>
          <p:spPr>
            <a:xfrm>
              <a:off x="5144228" y="4753891"/>
              <a:ext cx="8766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App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AC3E5-6DD3-065F-6BAC-0BE5AADCAD5C}"/>
              </a:ext>
            </a:extLst>
          </p:cNvPr>
          <p:cNvGrpSpPr/>
          <p:nvPr/>
        </p:nvGrpSpPr>
        <p:grpSpPr>
          <a:xfrm>
            <a:off x="7809287" y="4215741"/>
            <a:ext cx="2106481" cy="1076801"/>
            <a:chOff x="6638526" y="4765861"/>
            <a:chExt cx="2106481" cy="1076801"/>
          </a:xfrm>
        </p:grpSpPr>
        <p:pic>
          <p:nvPicPr>
            <p:cNvPr id="18" name="Graphic 17" descr="Diploma roll outline">
              <a:extLst>
                <a:ext uri="{FF2B5EF4-FFF2-40B4-BE49-F238E27FC236}">
                  <a16:creationId xmlns:a16="http://schemas.microsoft.com/office/drawing/2014/main" id="{C6CCB77E-3481-749C-D172-3D838C2A2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40653" y="4765861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D6218B-ED43-E42E-7587-1370E874E2AE}"/>
                </a:ext>
              </a:extLst>
            </p:cNvPr>
            <p:cNvSpPr txBox="1"/>
            <p:nvPr/>
          </p:nvSpPr>
          <p:spPr>
            <a:xfrm>
              <a:off x="6638526" y="5478716"/>
              <a:ext cx="2106481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Elevated Roles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7C0FA6-ACA3-4E68-7BE3-11632668C020}"/>
              </a:ext>
            </a:extLst>
          </p:cNvPr>
          <p:cNvGrpSpPr/>
          <p:nvPr/>
        </p:nvGrpSpPr>
        <p:grpSpPr>
          <a:xfrm>
            <a:off x="7321913" y="3343229"/>
            <a:ext cx="1215167" cy="1195678"/>
            <a:chOff x="8597910" y="4421730"/>
            <a:chExt cx="1215167" cy="1195678"/>
          </a:xfrm>
        </p:grpSpPr>
        <p:pic>
          <p:nvPicPr>
            <p:cNvPr id="15" name="Graphic 14" descr="User with solid fill">
              <a:extLst>
                <a:ext uri="{FF2B5EF4-FFF2-40B4-BE49-F238E27FC236}">
                  <a16:creationId xmlns:a16="http://schemas.microsoft.com/office/drawing/2014/main" id="{C88DBF82-E17F-27B9-BA72-CCC6327F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3220" y="4421730"/>
              <a:ext cx="624548" cy="6245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870BEF-69AC-A1F8-53A8-2C3016D9544E}"/>
                </a:ext>
              </a:extLst>
            </p:cNvPr>
            <p:cNvSpPr txBox="1"/>
            <p:nvPr/>
          </p:nvSpPr>
          <p:spPr>
            <a:xfrm>
              <a:off x="8597910" y="4971077"/>
              <a:ext cx="12151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Service Principal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A92D9F-0F18-730A-6161-D7F49A70F810}"/>
              </a:ext>
            </a:extLst>
          </p:cNvPr>
          <p:cNvGrpSpPr/>
          <p:nvPr/>
        </p:nvGrpSpPr>
        <p:grpSpPr>
          <a:xfrm>
            <a:off x="2218985" y="3253294"/>
            <a:ext cx="1381853" cy="1278564"/>
            <a:chOff x="4612878" y="1332865"/>
            <a:chExt cx="1381853" cy="1278564"/>
          </a:xfrm>
        </p:grpSpPr>
        <p:pic>
          <p:nvPicPr>
            <p:cNvPr id="28" name="Graphic 27" descr="User with solid fill">
              <a:extLst>
                <a:ext uri="{FF2B5EF4-FFF2-40B4-BE49-F238E27FC236}">
                  <a16:creationId xmlns:a16="http://schemas.microsoft.com/office/drawing/2014/main" id="{BFA23E74-2F1D-7EAC-C844-163E4E9F4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16746" y="1332865"/>
              <a:ext cx="624548" cy="62454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BC146-6B1A-72D7-A37E-1DA1D2953104}"/>
                </a:ext>
              </a:extLst>
            </p:cNvPr>
            <p:cNvSpPr txBox="1"/>
            <p:nvPr/>
          </p:nvSpPr>
          <p:spPr>
            <a:xfrm>
              <a:off x="4612878" y="1975870"/>
              <a:ext cx="1381853" cy="635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Midnight Blizzard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623C6E-F9AA-808E-C0BE-85F0351AFE8D}"/>
              </a:ext>
            </a:extLst>
          </p:cNvPr>
          <p:cNvGrpSpPr/>
          <p:nvPr/>
        </p:nvGrpSpPr>
        <p:grpSpPr>
          <a:xfrm>
            <a:off x="6879645" y="2113148"/>
            <a:ext cx="3650456" cy="3650456"/>
            <a:chOff x="8272462" y="3142112"/>
            <a:chExt cx="3650456" cy="36504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59E46C-86B3-81D5-98EF-D34F36CC4FFE}"/>
                </a:ext>
              </a:extLst>
            </p:cNvPr>
            <p:cNvSpPr/>
            <p:nvPr/>
          </p:nvSpPr>
          <p:spPr>
            <a:xfrm>
              <a:off x="8272462" y="3142112"/>
              <a:ext cx="3650456" cy="365045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85397-2F00-41D6-A557-BC7D10D2E76F}"/>
                </a:ext>
              </a:extLst>
            </p:cNvPr>
            <p:cNvSpPr txBox="1"/>
            <p:nvPr/>
          </p:nvSpPr>
          <p:spPr>
            <a:xfrm>
              <a:off x="9260132" y="3717886"/>
              <a:ext cx="180022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/>
                <a:t>Corp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90E70F-2F57-5C99-9EA1-B1772B2AAD39}"/>
              </a:ext>
            </a:extLst>
          </p:cNvPr>
          <p:cNvCxnSpPr>
            <a:cxnSpLocks/>
          </p:cNvCxnSpPr>
          <p:nvPr/>
        </p:nvCxnSpPr>
        <p:spPr>
          <a:xfrm>
            <a:off x="8241771" y="3753436"/>
            <a:ext cx="579922" cy="63390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D5EBEC-5F99-021C-DDB0-C01D658B6E28}"/>
              </a:ext>
            </a:extLst>
          </p:cNvPr>
          <p:cNvGrpSpPr/>
          <p:nvPr/>
        </p:nvGrpSpPr>
        <p:grpSpPr>
          <a:xfrm>
            <a:off x="2599911" y="3384104"/>
            <a:ext cx="2404538" cy="369332"/>
            <a:chOff x="2638750" y="3447516"/>
            <a:chExt cx="2106481" cy="369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12C552-1BEB-8BDC-F67C-D26602CDEB47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205980" y="3628980"/>
              <a:ext cx="1395682" cy="27539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6C7C4BD-1B95-53BF-7E9B-41614AF30FD0}"/>
                </a:ext>
              </a:extLst>
            </p:cNvPr>
            <p:cNvSpPr txBox="1"/>
            <p:nvPr/>
          </p:nvSpPr>
          <p:spPr>
            <a:xfrm>
              <a:off x="2638750" y="3447516"/>
              <a:ext cx="2106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AD03876-2303-B0AB-A296-65E148C7E407}"/>
              </a:ext>
            </a:extLst>
          </p:cNvPr>
          <p:cNvCxnSpPr>
            <a:cxnSpLocks/>
          </p:cNvCxnSpPr>
          <p:nvPr/>
        </p:nvCxnSpPr>
        <p:spPr>
          <a:xfrm>
            <a:off x="5919783" y="3640696"/>
            <a:ext cx="1729737" cy="2459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A6809AD-0ABB-2638-A24E-18FDCEC9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24677" y="335118"/>
            <a:ext cx="794286" cy="881884"/>
          </a:xfrm>
          <a:custGeom>
            <a:avLst/>
            <a:gdLst>
              <a:gd name="connsiteX0" fmla="*/ 147733 w 345471"/>
              <a:gd name="connsiteY0" fmla="*/ 6715 h 383571"/>
              <a:gd name="connsiteX1" fmla="*/ 197739 w 345471"/>
              <a:gd name="connsiteY1" fmla="*/ 6715 h 383571"/>
              <a:gd name="connsiteX2" fmla="*/ 320516 w 345471"/>
              <a:gd name="connsiteY2" fmla="*/ 77581 h 383571"/>
              <a:gd name="connsiteX3" fmla="*/ 345472 w 345471"/>
              <a:gd name="connsiteY3" fmla="*/ 120920 h 383571"/>
              <a:gd name="connsiteX4" fmla="*/ 345472 w 345471"/>
              <a:gd name="connsiteY4" fmla="*/ 262652 h 383571"/>
              <a:gd name="connsiteX5" fmla="*/ 320516 w 345471"/>
              <a:gd name="connsiteY5" fmla="*/ 305991 h 383571"/>
              <a:gd name="connsiteX6" fmla="*/ 197739 w 345471"/>
              <a:gd name="connsiteY6" fmla="*/ 376857 h 383571"/>
              <a:gd name="connsiteX7" fmla="*/ 147733 w 345471"/>
              <a:gd name="connsiteY7" fmla="*/ 376857 h 383571"/>
              <a:gd name="connsiteX8" fmla="*/ 24955 w 345471"/>
              <a:gd name="connsiteY8" fmla="*/ 305991 h 383571"/>
              <a:gd name="connsiteX9" fmla="*/ 0 w 345471"/>
              <a:gd name="connsiteY9" fmla="*/ 262652 h 383571"/>
              <a:gd name="connsiteX10" fmla="*/ 0 w 345471"/>
              <a:gd name="connsiteY10" fmla="*/ 120920 h 383571"/>
              <a:gd name="connsiteX11" fmla="*/ 24955 w 345471"/>
              <a:gd name="connsiteY11" fmla="*/ 77581 h 383571"/>
              <a:gd name="connsiteX12" fmla="*/ 147733 w 345471"/>
              <a:gd name="connsiteY12" fmla="*/ 6715 h 383571"/>
              <a:gd name="connsiteX13" fmla="*/ 185833 w 345471"/>
              <a:gd name="connsiteY13" fmla="*/ 27289 h 383571"/>
              <a:gd name="connsiteX14" fmla="*/ 159639 w 345471"/>
              <a:gd name="connsiteY14" fmla="*/ 27289 h 383571"/>
              <a:gd name="connsiteX15" fmla="*/ 73914 w 345471"/>
              <a:gd name="connsiteY15" fmla="*/ 76819 h 383571"/>
              <a:gd name="connsiteX16" fmla="*/ 121158 w 345471"/>
              <a:gd name="connsiteY16" fmla="*/ 124063 h 383571"/>
              <a:gd name="connsiteX17" fmla="*/ 121158 w 345471"/>
              <a:gd name="connsiteY17" fmla="*/ 74533 h 383571"/>
              <a:gd name="connsiteX18" fmla="*/ 133064 w 345471"/>
              <a:gd name="connsiteY18" fmla="*/ 62627 h 383571"/>
              <a:gd name="connsiteX19" fmla="*/ 144971 w 345471"/>
              <a:gd name="connsiteY19" fmla="*/ 74533 h 383571"/>
              <a:gd name="connsiteX20" fmla="*/ 144971 w 345471"/>
              <a:gd name="connsiteY20" fmla="*/ 147876 h 383571"/>
              <a:gd name="connsiteX21" fmla="*/ 172403 w 345471"/>
              <a:gd name="connsiteY21" fmla="*/ 175308 h 383571"/>
              <a:gd name="connsiteX22" fmla="*/ 201740 w 345471"/>
              <a:gd name="connsiteY22" fmla="*/ 145971 h 383571"/>
              <a:gd name="connsiteX23" fmla="*/ 201740 w 345471"/>
              <a:gd name="connsiteY23" fmla="*/ 74533 h 383571"/>
              <a:gd name="connsiteX24" fmla="*/ 213646 w 345471"/>
              <a:gd name="connsiteY24" fmla="*/ 62627 h 383571"/>
              <a:gd name="connsiteX25" fmla="*/ 225552 w 345471"/>
              <a:gd name="connsiteY25" fmla="*/ 74533 h 383571"/>
              <a:gd name="connsiteX26" fmla="*/ 225552 w 345471"/>
              <a:gd name="connsiteY26" fmla="*/ 122158 h 383571"/>
              <a:gd name="connsiteX27" fmla="*/ 271177 w 345471"/>
              <a:gd name="connsiteY27" fmla="*/ 76533 h 383571"/>
              <a:gd name="connsiteX28" fmla="*/ 185928 w 345471"/>
              <a:gd name="connsiteY28" fmla="*/ 27289 h 383571"/>
              <a:gd name="connsiteX29" fmla="*/ 155543 w 345471"/>
              <a:gd name="connsiteY29" fmla="*/ 192072 h 383571"/>
              <a:gd name="connsiteX30" fmla="*/ 126016 w 345471"/>
              <a:gd name="connsiteY30" fmla="*/ 162544 h 383571"/>
              <a:gd name="connsiteX31" fmla="*/ 56769 w 345471"/>
              <a:gd name="connsiteY31" fmla="*/ 162544 h 383571"/>
              <a:gd name="connsiteX32" fmla="*/ 44863 w 345471"/>
              <a:gd name="connsiteY32" fmla="*/ 150638 h 383571"/>
              <a:gd name="connsiteX33" fmla="*/ 56769 w 345471"/>
              <a:gd name="connsiteY33" fmla="*/ 138732 h 383571"/>
              <a:gd name="connsiteX34" fmla="*/ 102203 w 345471"/>
              <a:gd name="connsiteY34" fmla="*/ 138732 h 383571"/>
              <a:gd name="connsiteX35" fmla="*/ 52483 w 345471"/>
              <a:gd name="connsiteY35" fmla="*/ 89011 h 383571"/>
              <a:gd name="connsiteX36" fmla="*/ 36862 w 345471"/>
              <a:gd name="connsiteY36" fmla="*/ 98060 h 383571"/>
              <a:gd name="connsiteX37" fmla="*/ 23717 w 345471"/>
              <a:gd name="connsiteY37" fmla="*/ 120729 h 383571"/>
              <a:gd name="connsiteX38" fmla="*/ 23717 w 345471"/>
              <a:gd name="connsiteY38" fmla="*/ 262461 h 383571"/>
              <a:gd name="connsiteX39" fmla="*/ 36862 w 345471"/>
              <a:gd name="connsiteY39" fmla="*/ 285131 h 383571"/>
              <a:gd name="connsiteX40" fmla="*/ 52959 w 345471"/>
              <a:gd name="connsiteY40" fmla="*/ 294465 h 383571"/>
              <a:gd name="connsiteX41" fmla="*/ 103346 w 345471"/>
              <a:gd name="connsiteY41" fmla="*/ 244078 h 383571"/>
              <a:gd name="connsiteX42" fmla="*/ 56674 w 345471"/>
              <a:gd name="connsiteY42" fmla="*/ 244078 h 383571"/>
              <a:gd name="connsiteX43" fmla="*/ 44768 w 345471"/>
              <a:gd name="connsiteY43" fmla="*/ 232172 h 383571"/>
              <a:gd name="connsiteX44" fmla="*/ 56674 w 345471"/>
              <a:gd name="connsiteY44" fmla="*/ 220266 h 383571"/>
              <a:gd name="connsiteX45" fmla="*/ 127159 w 345471"/>
              <a:gd name="connsiteY45" fmla="*/ 220266 h 383571"/>
              <a:gd name="connsiteX46" fmla="*/ 155448 w 345471"/>
              <a:gd name="connsiteY46" fmla="*/ 191976 h 383571"/>
              <a:gd name="connsiteX47" fmla="*/ 172403 w 345471"/>
              <a:gd name="connsiteY47" fmla="*/ 208931 h 383571"/>
              <a:gd name="connsiteX48" fmla="*/ 201740 w 345471"/>
              <a:gd name="connsiteY48" fmla="*/ 238268 h 383571"/>
              <a:gd name="connsiteX49" fmla="*/ 201740 w 345471"/>
              <a:gd name="connsiteY49" fmla="*/ 308467 h 383571"/>
              <a:gd name="connsiteX50" fmla="*/ 213646 w 345471"/>
              <a:gd name="connsiteY50" fmla="*/ 320373 h 383571"/>
              <a:gd name="connsiteX51" fmla="*/ 225552 w 345471"/>
              <a:gd name="connsiteY51" fmla="*/ 308467 h 383571"/>
              <a:gd name="connsiteX52" fmla="*/ 225552 w 345471"/>
              <a:gd name="connsiteY52" fmla="*/ 262080 h 383571"/>
              <a:gd name="connsiteX53" fmla="*/ 270605 w 345471"/>
              <a:gd name="connsiteY53" fmla="*/ 307134 h 383571"/>
              <a:gd name="connsiteX54" fmla="*/ 185833 w 345471"/>
              <a:gd name="connsiteY54" fmla="*/ 356092 h 383571"/>
              <a:gd name="connsiteX55" fmla="*/ 159639 w 345471"/>
              <a:gd name="connsiteY55" fmla="*/ 356092 h 383571"/>
              <a:gd name="connsiteX56" fmla="*/ 74390 w 345471"/>
              <a:gd name="connsiteY56" fmla="*/ 306848 h 383571"/>
              <a:gd name="connsiteX57" fmla="*/ 121063 w 345471"/>
              <a:gd name="connsiteY57" fmla="*/ 260175 h 383571"/>
              <a:gd name="connsiteX58" fmla="*/ 121063 w 345471"/>
              <a:gd name="connsiteY58" fmla="*/ 308467 h 383571"/>
              <a:gd name="connsiteX59" fmla="*/ 132969 w 345471"/>
              <a:gd name="connsiteY59" fmla="*/ 320373 h 383571"/>
              <a:gd name="connsiteX60" fmla="*/ 144875 w 345471"/>
              <a:gd name="connsiteY60" fmla="*/ 308467 h 383571"/>
              <a:gd name="connsiteX61" fmla="*/ 144875 w 345471"/>
              <a:gd name="connsiteY61" fmla="*/ 236363 h 383571"/>
              <a:gd name="connsiteX62" fmla="*/ 172307 w 345471"/>
              <a:gd name="connsiteY62" fmla="*/ 208931 h 383571"/>
              <a:gd name="connsiteX63" fmla="*/ 292037 w 345471"/>
              <a:gd name="connsiteY63" fmla="*/ 294846 h 383571"/>
              <a:gd name="connsiteX64" fmla="*/ 308705 w 345471"/>
              <a:gd name="connsiteY64" fmla="*/ 285226 h 383571"/>
              <a:gd name="connsiteX65" fmla="*/ 321850 w 345471"/>
              <a:gd name="connsiteY65" fmla="*/ 262557 h 383571"/>
              <a:gd name="connsiteX66" fmla="*/ 321850 w 345471"/>
              <a:gd name="connsiteY66" fmla="*/ 120825 h 383571"/>
              <a:gd name="connsiteX67" fmla="*/ 308705 w 345471"/>
              <a:gd name="connsiteY67" fmla="*/ 98155 h 383571"/>
              <a:gd name="connsiteX68" fmla="*/ 292608 w 345471"/>
              <a:gd name="connsiteY68" fmla="*/ 88821 h 383571"/>
              <a:gd name="connsiteX69" fmla="*/ 242602 w 345471"/>
              <a:gd name="connsiteY69" fmla="*/ 138827 h 383571"/>
              <a:gd name="connsiteX70" fmla="*/ 289941 w 345471"/>
              <a:gd name="connsiteY70" fmla="*/ 138827 h 383571"/>
              <a:gd name="connsiteX71" fmla="*/ 301847 w 345471"/>
              <a:gd name="connsiteY71" fmla="*/ 150733 h 383571"/>
              <a:gd name="connsiteX72" fmla="*/ 289941 w 345471"/>
              <a:gd name="connsiteY72" fmla="*/ 162639 h 383571"/>
              <a:gd name="connsiteX73" fmla="*/ 218789 w 345471"/>
              <a:gd name="connsiteY73" fmla="*/ 162639 h 383571"/>
              <a:gd name="connsiteX74" fmla="*/ 189262 w 345471"/>
              <a:gd name="connsiteY74" fmla="*/ 192167 h 383571"/>
              <a:gd name="connsiteX75" fmla="*/ 217551 w 345471"/>
              <a:gd name="connsiteY75" fmla="*/ 220456 h 383571"/>
              <a:gd name="connsiteX76" fmla="*/ 289941 w 345471"/>
              <a:gd name="connsiteY76" fmla="*/ 220456 h 383571"/>
              <a:gd name="connsiteX77" fmla="*/ 301847 w 345471"/>
              <a:gd name="connsiteY77" fmla="*/ 232362 h 383571"/>
              <a:gd name="connsiteX78" fmla="*/ 289941 w 345471"/>
              <a:gd name="connsiteY78" fmla="*/ 244269 h 383571"/>
              <a:gd name="connsiteX79" fmla="*/ 241364 w 345471"/>
              <a:gd name="connsiteY79" fmla="*/ 244269 h 383571"/>
              <a:gd name="connsiteX80" fmla="*/ 292037 w 345471"/>
              <a:gd name="connsiteY80" fmla="*/ 294942 h 38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45471" h="383571">
                <a:moveTo>
                  <a:pt x="147733" y="6715"/>
                </a:moveTo>
                <a:cubicBezTo>
                  <a:pt x="163163" y="-2238"/>
                  <a:pt x="182309" y="-2238"/>
                  <a:pt x="197739" y="6715"/>
                </a:cubicBezTo>
                <a:lnTo>
                  <a:pt x="320516" y="77581"/>
                </a:lnTo>
                <a:cubicBezTo>
                  <a:pt x="335947" y="86535"/>
                  <a:pt x="345472" y="103013"/>
                  <a:pt x="345472" y="120920"/>
                </a:cubicBezTo>
                <a:lnTo>
                  <a:pt x="345472" y="262652"/>
                </a:lnTo>
                <a:cubicBezTo>
                  <a:pt x="345472" y="280559"/>
                  <a:pt x="335947" y="297037"/>
                  <a:pt x="320516" y="305991"/>
                </a:cubicBezTo>
                <a:lnTo>
                  <a:pt x="197739" y="376857"/>
                </a:lnTo>
                <a:cubicBezTo>
                  <a:pt x="182309" y="385810"/>
                  <a:pt x="163163" y="385810"/>
                  <a:pt x="147733" y="376857"/>
                </a:cubicBezTo>
                <a:lnTo>
                  <a:pt x="24955" y="305991"/>
                </a:lnTo>
                <a:cubicBezTo>
                  <a:pt x="9525" y="297037"/>
                  <a:pt x="0" y="280559"/>
                  <a:pt x="0" y="262652"/>
                </a:cubicBezTo>
                <a:lnTo>
                  <a:pt x="0" y="120920"/>
                </a:lnTo>
                <a:cubicBezTo>
                  <a:pt x="0" y="103013"/>
                  <a:pt x="9525" y="86535"/>
                  <a:pt x="24955" y="77581"/>
                </a:cubicBezTo>
                <a:lnTo>
                  <a:pt x="147733" y="6715"/>
                </a:lnTo>
                <a:close/>
                <a:moveTo>
                  <a:pt x="185833" y="27289"/>
                </a:moveTo>
                <a:cubicBezTo>
                  <a:pt x="177737" y="22622"/>
                  <a:pt x="167735" y="22622"/>
                  <a:pt x="159639" y="27289"/>
                </a:cubicBezTo>
                <a:lnTo>
                  <a:pt x="73914" y="76819"/>
                </a:lnTo>
                <a:lnTo>
                  <a:pt x="121158" y="124063"/>
                </a:lnTo>
                <a:lnTo>
                  <a:pt x="121158" y="74533"/>
                </a:lnTo>
                <a:cubicBezTo>
                  <a:pt x="121158" y="67961"/>
                  <a:pt x="126492" y="62627"/>
                  <a:pt x="133064" y="62627"/>
                </a:cubicBezTo>
                <a:cubicBezTo>
                  <a:pt x="139637" y="62627"/>
                  <a:pt x="144971" y="67961"/>
                  <a:pt x="144971" y="74533"/>
                </a:cubicBezTo>
                <a:lnTo>
                  <a:pt x="144971" y="147876"/>
                </a:lnTo>
                <a:lnTo>
                  <a:pt x="172403" y="175308"/>
                </a:lnTo>
                <a:lnTo>
                  <a:pt x="201740" y="145971"/>
                </a:lnTo>
                <a:lnTo>
                  <a:pt x="201740" y="74533"/>
                </a:lnTo>
                <a:cubicBezTo>
                  <a:pt x="201740" y="67961"/>
                  <a:pt x="207074" y="62627"/>
                  <a:pt x="213646" y="62627"/>
                </a:cubicBezTo>
                <a:cubicBezTo>
                  <a:pt x="220218" y="62627"/>
                  <a:pt x="225552" y="67961"/>
                  <a:pt x="225552" y="74533"/>
                </a:cubicBezTo>
                <a:lnTo>
                  <a:pt x="225552" y="122158"/>
                </a:lnTo>
                <a:lnTo>
                  <a:pt x="271177" y="76533"/>
                </a:lnTo>
                <a:lnTo>
                  <a:pt x="185928" y="27289"/>
                </a:lnTo>
                <a:close/>
                <a:moveTo>
                  <a:pt x="155543" y="192072"/>
                </a:moveTo>
                <a:lnTo>
                  <a:pt x="126016" y="162544"/>
                </a:lnTo>
                <a:lnTo>
                  <a:pt x="56769" y="162544"/>
                </a:lnTo>
                <a:cubicBezTo>
                  <a:pt x="50197" y="162544"/>
                  <a:pt x="44863" y="157210"/>
                  <a:pt x="44863" y="150638"/>
                </a:cubicBezTo>
                <a:cubicBezTo>
                  <a:pt x="44863" y="144066"/>
                  <a:pt x="50197" y="138732"/>
                  <a:pt x="56769" y="138732"/>
                </a:cubicBezTo>
                <a:lnTo>
                  <a:pt x="102203" y="138732"/>
                </a:lnTo>
                <a:lnTo>
                  <a:pt x="52483" y="89011"/>
                </a:lnTo>
                <a:lnTo>
                  <a:pt x="36862" y="98060"/>
                </a:lnTo>
                <a:cubicBezTo>
                  <a:pt x="28766" y="102727"/>
                  <a:pt x="23717" y="111395"/>
                  <a:pt x="23717" y="120729"/>
                </a:cubicBezTo>
                <a:lnTo>
                  <a:pt x="23717" y="262461"/>
                </a:lnTo>
                <a:cubicBezTo>
                  <a:pt x="23717" y="271796"/>
                  <a:pt x="28670" y="280464"/>
                  <a:pt x="36862" y="285131"/>
                </a:cubicBezTo>
                <a:lnTo>
                  <a:pt x="52959" y="294465"/>
                </a:lnTo>
                <a:lnTo>
                  <a:pt x="103346" y="244078"/>
                </a:lnTo>
                <a:lnTo>
                  <a:pt x="56674" y="244078"/>
                </a:lnTo>
                <a:cubicBezTo>
                  <a:pt x="50102" y="244078"/>
                  <a:pt x="44768" y="238744"/>
                  <a:pt x="44768" y="232172"/>
                </a:cubicBezTo>
                <a:cubicBezTo>
                  <a:pt x="44768" y="225600"/>
                  <a:pt x="50102" y="220266"/>
                  <a:pt x="56674" y="220266"/>
                </a:cubicBezTo>
                <a:lnTo>
                  <a:pt x="127159" y="220266"/>
                </a:lnTo>
                <a:lnTo>
                  <a:pt x="155448" y="191976"/>
                </a:lnTo>
                <a:close/>
                <a:moveTo>
                  <a:pt x="172403" y="208931"/>
                </a:moveTo>
                <a:lnTo>
                  <a:pt x="201740" y="238268"/>
                </a:lnTo>
                <a:lnTo>
                  <a:pt x="201740" y="308467"/>
                </a:lnTo>
                <a:cubicBezTo>
                  <a:pt x="201740" y="315039"/>
                  <a:pt x="207074" y="320373"/>
                  <a:pt x="213646" y="320373"/>
                </a:cubicBezTo>
                <a:cubicBezTo>
                  <a:pt x="220218" y="320373"/>
                  <a:pt x="225552" y="315039"/>
                  <a:pt x="225552" y="308467"/>
                </a:cubicBezTo>
                <a:lnTo>
                  <a:pt x="225552" y="262080"/>
                </a:lnTo>
                <a:lnTo>
                  <a:pt x="270605" y="307134"/>
                </a:lnTo>
                <a:lnTo>
                  <a:pt x="185833" y="356092"/>
                </a:lnTo>
                <a:cubicBezTo>
                  <a:pt x="177737" y="360759"/>
                  <a:pt x="167735" y="360759"/>
                  <a:pt x="159639" y="356092"/>
                </a:cubicBezTo>
                <a:lnTo>
                  <a:pt x="74390" y="306848"/>
                </a:lnTo>
                <a:lnTo>
                  <a:pt x="121063" y="260175"/>
                </a:lnTo>
                <a:lnTo>
                  <a:pt x="121063" y="308467"/>
                </a:lnTo>
                <a:cubicBezTo>
                  <a:pt x="121063" y="315039"/>
                  <a:pt x="126397" y="320373"/>
                  <a:pt x="132969" y="320373"/>
                </a:cubicBezTo>
                <a:cubicBezTo>
                  <a:pt x="139541" y="320373"/>
                  <a:pt x="144875" y="315039"/>
                  <a:pt x="144875" y="308467"/>
                </a:cubicBezTo>
                <a:lnTo>
                  <a:pt x="144875" y="236363"/>
                </a:lnTo>
                <a:lnTo>
                  <a:pt x="172307" y="208931"/>
                </a:lnTo>
                <a:close/>
                <a:moveTo>
                  <a:pt x="292037" y="294846"/>
                </a:moveTo>
                <a:lnTo>
                  <a:pt x="308705" y="285226"/>
                </a:lnTo>
                <a:cubicBezTo>
                  <a:pt x="316801" y="280559"/>
                  <a:pt x="321850" y="271891"/>
                  <a:pt x="321850" y="262557"/>
                </a:cubicBezTo>
                <a:lnTo>
                  <a:pt x="321850" y="120825"/>
                </a:lnTo>
                <a:cubicBezTo>
                  <a:pt x="321850" y="111490"/>
                  <a:pt x="316897" y="102822"/>
                  <a:pt x="308705" y="98155"/>
                </a:cubicBezTo>
                <a:lnTo>
                  <a:pt x="292608" y="88821"/>
                </a:lnTo>
                <a:lnTo>
                  <a:pt x="242602" y="138827"/>
                </a:lnTo>
                <a:lnTo>
                  <a:pt x="289941" y="138827"/>
                </a:lnTo>
                <a:cubicBezTo>
                  <a:pt x="296513" y="138827"/>
                  <a:pt x="301847" y="144161"/>
                  <a:pt x="301847" y="150733"/>
                </a:cubicBezTo>
                <a:cubicBezTo>
                  <a:pt x="301847" y="157305"/>
                  <a:pt x="296513" y="162639"/>
                  <a:pt x="289941" y="162639"/>
                </a:cubicBezTo>
                <a:lnTo>
                  <a:pt x="218789" y="162639"/>
                </a:lnTo>
                <a:lnTo>
                  <a:pt x="189262" y="192167"/>
                </a:lnTo>
                <a:lnTo>
                  <a:pt x="217551" y="220456"/>
                </a:lnTo>
                <a:lnTo>
                  <a:pt x="289941" y="220456"/>
                </a:lnTo>
                <a:cubicBezTo>
                  <a:pt x="296513" y="220456"/>
                  <a:pt x="301847" y="225790"/>
                  <a:pt x="301847" y="232362"/>
                </a:cubicBezTo>
                <a:cubicBezTo>
                  <a:pt x="301847" y="238935"/>
                  <a:pt x="296513" y="244269"/>
                  <a:pt x="289941" y="244269"/>
                </a:cubicBezTo>
                <a:lnTo>
                  <a:pt x="241364" y="244269"/>
                </a:lnTo>
                <a:lnTo>
                  <a:pt x="292037" y="294942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192">
              <a:defRPr/>
            </a:pPr>
            <a:endParaRPr lang="en-US">
              <a:latin typeface="Segoe U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70E5F5-DA5B-65BA-3D3D-1588C17F31FA}"/>
              </a:ext>
            </a:extLst>
          </p:cNvPr>
          <p:cNvCxnSpPr>
            <a:cxnSpLocks/>
          </p:cNvCxnSpPr>
          <p:nvPr/>
        </p:nvCxnSpPr>
        <p:spPr>
          <a:xfrm flipH="1">
            <a:off x="3671896" y="2857251"/>
            <a:ext cx="558475" cy="1288814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9BD66C-FD90-5B82-CDB0-43141B5B5B0C}"/>
              </a:ext>
            </a:extLst>
          </p:cNvPr>
          <p:cNvCxnSpPr>
            <a:cxnSpLocks/>
          </p:cNvCxnSpPr>
          <p:nvPr/>
        </p:nvCxnSpPr>
        <p:spPr>
          <a:xfrm flipH="1">
            <a:off x="6342856" y="2996137"/>
            <a:ext cx="558475" cy="1288814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8FFEBD-150A-9CFD-BC74-2364F7274AE0}"/>
              </a:ext>
            </a:extLst>
          </p:cNvPr>
          <p:cNvCxnSpPr>
            <a:cxnSpLocks/>
          </p:cNvCxnSpPr>
          <p:nvPr/>
        </p:nvCxnSpPr>
        <p:spPr>
          <a:xfrm flipH="1">
            <a:off x="8269592" y="3477381"/>
            <a:ext cx="558475" cy="1288814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3520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EAF4-8407-1637-D794-7A560F14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677108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Volt Typhoon - </a:t>
            </a:r>
            <a:r>
              <a:rPr lang="en-US" sz="3200" spc="-51" dirty="0">
                <a:gradFill flip="none" rotWithShape="1">
                  <a:gsLst>
                    <a:gs pos="51000">
                      <a:srgbClr val="50E6FF"/>
                    </a:gs>
                    <a:gs pos="99000">
                      <a:srgbClr val="50E6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Targeting Critical Infrastructure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832190-29C2-465F-FB3D-6E3863F52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4301" y="1766028"/>
            <a:ext cx="11759882" cy="492443"/>
            <a:chOff x="-4" y="2485170"/>
            <a:chExt cx="11759882" cy="492443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4037C983-C99F-1D77-9530-11028D6AC208}"/>
                </a:ext>
              </a:extLst>
            </p:cNvPr>
            <p:cNvSpPr/>
            <p:nvPr/>
          </p:nvSpPr>
          <p:spPr>
            <a:xfrm rot="5400000">
              <a:off x="5633715" y="-3148549"/>
              <a:ext cx="492443" cy="117598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373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D6FFB1-806D-A61E-EC63-6BFA809E7C04}"/>
                </a:ext>
              </a:extLst>
            </p:cNvPr>
            <p:cNvGrpSpPr/>
            <p:nvPr/>
          </p:nvGrpSpPr>
          <p:grpSpPr>
            <a:xfrm>
              <a:off x="11277824" y="2587228"/>
              <a:ext cx="317495" cy="288329"/>
              <a:chOff x="10493258" y="2507402"/>
              <a:chExt cx="683515" cy="620725"/>
            </a:xfrm>
            <a:solidFill>
              <a:srgbClr val="E8E6DF"/>
            </a:solidFill>
          </p:grpSpPr>
          <p:sp>
            <p:nvSpPr>
              <p:cNvPr id="24" name="Graphic 17">
                <a:extLst>
                  <a:ext uri="{FF2B5EF4-FFF2-40B4-BE49-F238E27FC236}">
                    <a16:creationId xmlns:a16="http://schemas.microsoft.com/office/drawing/2014/main" id="{A10996D1-6BE9-39CE-34F0-BBEC1F38F393}"/>
                  </a:ext>
                </a:extLst>
              </p:cNvPr>
              <p:cNvSpPr/>
              <p:nvPr/>
            </p:nvSpPr>
            <p:spPr>
              <a:xfrm rot="5400000">
                <a:off x="10370906" y="2630850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1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1"/>
                      <a:pt x="56949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Graphic 17">
                <a:extLst>
                  <a:ext uri="{FF2B5EF4-FFF2-40B4-BE49-F238E27FC236}">
                    <a16:creationId xmlns:a16="http://schemas.microsoft.com/office/drawing/2014/main" id="{F4216727-FE62-EA1A-4800-50F06DC03FF6}"/>
                  </a:ext>
                </a:extLst>
              </p:cNvPr>
              <p:cNvSpPr/>
              <p:nvPr/>
            </p:nvSpPr>
            <p:spPr>
              <a:xfrm rot="5400000">
                <a:off x="10679496" y="2629754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2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2"/>
                      <a:pt x="56736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2BC70E-E073-280A-A7FD-0A85343DC42C}"/>
                </a:ext>
              </a:extLst>
            </p:cNvPr>
            <p:cNvGrpSpPr/>
            <p:nvPr/>
          </p:nvGrpSpPr>
          <p:grpSpPr>
            <a:xfrm>
              <a:off x="9447955" y="2587228"/>
              <a:ext cx="317495" cy="288329"/>
              <a:chOff x="10493258" y="2507402"/>
              <a:chExt cx="683515" cy="620725"/>
            </a:xfrm>
            <a:solidFill>
              <a:srgbClr val="E8E6DF"/>
            </a:solidFill>
          </p:grpSpPr>
          <p:sp>
            <p:nvSpPr>
              <p:cNvPr id="22" name="Graphic 17">
                <a:extLst>
                  <a:ext uri="{FF2B5EF4-FFF2-40B4-BE49-F238E27FC236}">
                    <a16:creationId xmlns:a16="http://schemas.microsoft.com/office/drawing/2014/main" id="{3C9A94CD-A145-9BAE-CD71-D5F1954243B2}"/>
                  </a:ext>
                </a:extLst>
              </p:cNvPr>
              <p:cNvSpPr/>
              <p:nvPr/>
            </p:nvSpPr>
            <p:spPr>
              <a:xfrm rot="5400000">
                <a:off x="10370906" y="2630850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1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1"/>
                      <a:pt x="56949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Graphic 17">
                <a:extLst>
                  <a:ext uri="{FF2B5EF4-FFF2-40B4-BE49-F238E27FC236}">
                    <a16:creationId xmlns:a16="http://schemas.microsoft.com/office/drawing/2014/main" id="{65D10275-9D2E-919F-E8BF-71A36ADEDC25}"/>
                  </a:ext>
                </a:extLst>
              </p:cNvPr>
              <p:cNvSpPr/>
              <p:nvPr/>
            </p:nvSpPr>
            <p:spPr>
              <a:xfrm rot="5400000">
                <a:off x="10679496" y="2629754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2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2"/>
                      <a:pt x="56736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8A4DEE-FFA1-89C6-09C3-91A195E6E729}"/>
                </a:ext>
              </a:extLst>
            </p:cNvPr>
            <p:cNvGrpSpPr/>
            <p:nvPr/>
          </p:nvGrpSpPr>
          <p:grpSpPr>
            <a:xfrm>
              <a:off x="7573126" y="2587228"/>
              <a:ext cx="317495" cy="288329"/>
              <a:chOff x="10493258" y="2507402"/>
              <a:chExt cx="683515" cy="620725"/>
            </a:xfrm>
            <a:solidFill>
              <a:srgbClr val="E8E6DF"/>
            </a:solidFill>
          </p:grpSpPr>
          <p:sp>
            <p:nvSpPr>
              <p:cNvPr id="20" name="Graphic 17">
                <a:extLst>
                  <a:ext uri="{FF2B5EF4-FFF2-40B4-BE49-F238E27FC236}">
                    <a16:creationId xmlns:a16="http://schemas.microsoft.com/office/drawing/2014/main" id="{D04B3963-85A5-DBC5-FE9D-651546D28C9B}"/>
                  </a:ext>
                </a:extLst>
              </p:cNvPr>
              <p:cNvSpPr/>
              <p:nvPr/>
            </p:nvSpPr>
            <p:spPr>
              <a:xfrm rot="5400000">
                <a:off x="10370906" y="2630850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1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1"/>
                      <a:pt x="56949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Graphic 17">
                <a:extLst>
                  <a:ext uri="{FF2B5EF4-FFF2-40B4-BE49-F238E27FC236}">
                    <a16:creationId xmlns:a16="http://schemas.microsoft.com/office/drawing/2014/main" id="{AA30E1FC-B6E6-5E32-780D-9BE06FF2122F}"/>
                  </a:ext>
                </a:extLst>
              </p:cNvPr>
              <p:cNvSpPr/>
              <p:nvPr/>
            </p:nvSpPr>
            <p:spPr>
              <a:xfrm rot="5400000">
                <a:off x="10679496" y="2629754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2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2"/>
                      <a:pt x="56736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6F8897-52C0-6D11-048B-6076770DF9FE}"/>
                </a:ext>
              </a:extLst>
            </p:cNvPr>
            <p:cNvGrpSpPr/>
            <p:nvPr/>
          </p:nvGrpSpPr>
          <p:grpSpPr>
            <a:xfrm>
              <a:off x="5698297" y="2587228"/>
              <a:ext cx="317495" cy="288329"/>
              <a:chOff x="10493258" y="2507402"/>
              <a:chExt cx="683515" cy="620725"/>
            </a:xfrm>
            <a:solidFill>
              <a:srgbClr val="E8E6DF"/>
            </a:solidFill>
          </p:grpSpPr>
          <p:sp>
            <p:nvSpPr>
              <p:cNvPr id="18" name="Graphic 17">
                <a:extLst>
                  <a:ext uri="{FF2B5EF4-FFF2-40B4-BE49-F238E27FC236}">
                    <a16:creationId xmlns:a16="http://schemas.microsoft.com/office/drawing/2014/main" id="{C417F2F2-03D2-4C19-F736-ABA8994414F7}"/>
                  </a:ext>
                </a:extLst>
              </p:cNvPr>
              <p:cNvSpPr/>
              <p:nvPr/>
            </p:nvSpPr>
            <p:spPr>
              <a:xfrm rot="5400000">
                <a:off x="10370906" y="2630850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1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1"/>
                      <a:pt x="56949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Graphic 17">
                <a:extLst>
                  <a:ext uri="{FF2B5EF4-FFF2-40B4-BE49-F238E27FC236}">
                    <a16:creationId xmlns:a16="http://schemas.microsoft.com/office/drawing/2014/main" id="{AA102F9D-A895-9E26-B091-51D50511950E}"/>
                  </a:ext>
                </a:extLst>
              </p:cNvPr>
              <p:cNvSpPr/>
              <p:nvPr/>
            </p:nvSpPr>
            <p:spPr>
              <a:xfrm rot="5400000">
                <a:off x="10679496" y="2629754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2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2"/>
                      <a:pt x="56736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BAFA957-24C9-70EE-1121-2B53277838B9}"/>
                </a:ext>
              </a:extLst>
            </p:cNvPr>
            <p:cNvGrpSpPr/>
            <p:nvPr/>
          </p:nvGrpSpPr>
          <p:grpSpPr>
            <a:xfrm>
              <a:off x="3823468" y="2587228"/>
              <a:ext cx="317495" cy="288329"/>
              <a:chOff x="10493258" y="2507402"/>
              <a:chExt cx="683515" cy="620725"/>
            </a:xfrm>
            <a:solidFill>
              <a:srgbClr val="E8E6DF"/>
            </a:solidFill>
          </p:grpSpPr>
          <p:sp>
            <p:nvSpPr>
              <p:cNvPr id="16" name="Graphic 17">
                <a:extLst>
                  <a:ext uri="{FF2B5EF4-FFF2-40B4-BE49-F238E27FC236}">
                    <a16:creationId xmlns:a16="http://schemas.microsoft.com/office/drawing/2014/main" id="{EF251301-5365-8CB4-1D17-AD68D1460BE9}"/>
                  </a:ext>
                </a:extLst>
              </p:cNvPr>
              <p:cNvSpPr/>
              <p:nvPr/>
            </p:nvSpPr>
            <p:spPr>
              <a:xfrm rot="5400000">
                <a:off x="10370906" y="2630850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1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1"/>
                      <a:pt x="56949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Graphic 17">
                <a:extLst>
                  <a:ext uri="{FF2B5EF4-FFF2-40B4-BE49-F238E27FC236}">
                    <a16:creationId xmlns:a16="http://schemas.microsoft.com/office/drawing/2014/main" id="{C60A5432-AA57-178E-CF4F-322146BBC95A}"/>
                  </a:ext>
                </a:extLst>
              </p:cNvPr>
              <p:cNvSpPr/>
              <p:nvPr/>
            </p:nvSpPr>
            <p:spPr>
              <a:xfrm rot="5400000">
                <a:off x="10679496" y="2629754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2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2"/>
                      <a:pt x="56736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1034DA-633F-6B18-688F-A5855DC43753}"/>
                </a:ext>
              </a:extLst>
            </p:cNvPr>
            <p:cNvGrpSpPr/>
            <p:nvPr/>
          </p:nvGrpSpPr>
          <p:grpSpPr>
            <a:xfrm>
              <a:off x="1948639" y="2587228"/>
              <a:ext cx="317495" cy="288329"/>
              <a:chOff x="10493258" y="2507402"/>
              <a:chExt cx="683515" cy="620725"/>
            </a:xfrm>
            <a:solidFill>
              <a:srgbClr val="E8E6DF"/>
            </a:solidFill>
          </p:grpSpPr>
          <p:sp>
            <p:nvSpPr>
              <p:cNvPr id="14" name="Graphic 17">
                <a:extLst>
                  <a:ext uri="{FF2B5EF4-FFF2-40B4-BE49-F238E27FC236}">
                    <a16:creationId xmlns:a16="http://schemas.microsoft.com/office/drawing/2014/main" id="{652D0096-B98D-411D-7386-1A420903A774}"/>
                  </a:ext>
                </a:extLst>
              </p:cNvPr>
              <p:cNvSpPr/>
              <p:nvPr/>
            </p:nvSpPr>
            <p:spPr>
              <a:xfrm rot="5400000">
                <a:off x="10370906" y="2630850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1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1"/>
                      <a:pt x="56949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Graphic 17">
                <a:extLst>
                  <a:ext uri="{FF2B5EF4-FFF2-40B4-BE49-F238E27FC236}">
                    <a16:creationId xmlns:a16="http://schemas.microsoft.com/office/drawing/2014/main" id="{D0EE77B3-98CB-1BB3-A454-E03CA1D369A1}"/>
                  </a:ext>
                </a:extLst>
              </p:cNvPr>
              <p:cNvSpPr/>
              <p:nvPr/>
            </p:nvSpPr>
            <p:spPr>
              <a:xfrm rot="5400000">
                <a:off x="10679496" y="2629754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2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2"/>
                      <a:pt x="56736" y="0"/>
                      <a:pt x="60153" y="0"/>
                    </a:cubicBezTo>
                    <a:close/>
                  </a:path>
                </a:pathLst>
              </a:custGeom>
              <a:grpFill/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DE1283-9F15-967B-6285-2E2A045418EA}"/>
                </a:ext>
              </a:extLst>
            </p:cNvPr>
            <p:cNvGrpSpPr/>
            <p:nvPr/>
          </p:nvGrpSpPr>
          <p:grpSpPr>
            <a:xfrm>
              <a:off x="130707" y="2587228"/>
              <a:ext cx="317495" cy="288329"/>
              <a:chOff x="10493258" y="2507402"/>
              <a:chExt cx="683515" cy="620725"/>
            </a:xfrm>
            <a:solidFill>
              <a:schemeClr val="bg2">
                <a:lumMod val="75000"/>
              </a:schemeClr>
            </a:solidFill>
          </p:grpSpPr>
          <p:sp>
            <p:nvSpPr>
              <p:cNvPr id="12" name="Graphic 17">
                <a:extLst>
                  <a:ext uri="{FF2B5EF4-FFF2-40B4-BE49-F238E27FC236}">
                    <a16:creationId xmlns:a16="http://schemas.microsoft.com/office/drawing/2014/main" id="{10D56304-EBF4-0346-17EF-C5933931BBD8}"/>
                  </a:ext>
                </a:extLst>
              </p:cNvPr>
              <p:cNvSpPr/>
              <p:nvPr/>
            </p:nvSpPr>
            <p:spPr>
              <a:xfrm rot="5400000">
                <a:off x="10370906" y="2630850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1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1"/>
                      <a:pt x="56949" y="0"/>
                      <a:pt x="60153" y="0"/>
                    </a:cubicBezTo>
                    <a:close/>
                  </a:path>
                </a:pathLst>
              </a:custGeom>
              <a:solidFill>
                <a:srgbClr val="E8E6D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Graphic 17">
                <a:extLst>
                  <a:ext uri="{FF2B5EF4-FFF2-40B4-BE49-F238E27FC236}">
                    <a16:creationId xmlns:a16="http://schemas.microsoft.com/office/drawing/2014/main" id="{7C77898A-54D4-306F-A065-8F6B5883A540}"/>
                  </a:ext>
                </a:extLst>
              </p:cNvPr>
              <p:cNvSpPr/>
              <p:nvPr/>
            </p:nvSpPr>
            <p:spPr>
              <a:xfrm rot="5400000">
                <a:off x="10679496" y="2629754"/>
                <a:ext cx="619629" cy="374925"/>
              </a:xfrm>
              <a:custGeom>
                <a:avLst/>
                <a:gdLst>
                  <a:gd name="connsiteX0" fmla="*/ 60153 w 120946"/>
                  <a:gd name="connsiteY0" fmla="*/ 0 h 73182"/>
                  <a:gd name="connsiteX1" fmla="*/ 69124 w 120946"/>
                  <a:gd name="connsiteY1" fmla="*/ 3631 h 73182"/>
                  <a:gd name="connsiteX2" fmla="*/ 117182 w 120946"/>
                  <a:gd name="connsiteY2" fmla="*/ 51262 h 73182"/>
                  <a:gd name="connsiteX3" fmla="*/ 117182 w 120946"/>
                  <a:gd name="connsiteY3" fmla="*/ 69203 h 73182"/>
                  <a:gd name="connsiteX4" fmla="*/ 99240 w 120946"/>
                  <a:gd name="connsiteY4" fmla="*/ 69203 h 73182"/>
                  <a:gd name="connsiteX5" fmla="*/ 60367 w 120946"/>
                  <a:gd name="connsiteY5" fmla="*/ 30543 h 73182"/>
                  <a:gd name="connsiteX6" fmla="*/ 21707 w 120946"/>
                  <a:gd name="connsiteY6" fmla="*/ 69417 h 73182"/>
                  <a:gd name="connsiteX7" fmla="*/ 3765 w 120946"/>
                  <a:gd name="connsiteY7" fmla="*/ 69417 h 73182"/>
                  <a:gd name="connsiteX8" fmla="*/ 3765 w 120946"/>
                  <a:gd name="connsiteY8" fmla="*/ 51475 h 73182"/>
                  <a:gd name="connsiteX9" fmla="*/ 51396 w 120946"/>
                  <a:gd name="connsiteY9" fmla="*/ 3417 h 73182"/>
                  <a:gd name="connsiteX10" fmla="*/ 60153 w 120946"/>
                  <a:gd name="connsiteY10" fmla="*/ 0 h 7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946" h="73182">
                    <a:moveTo>
                      <a:pt x="60153" y="0"/>
                    </a:moveTo>
                    <a:cubicBezTo>
                      <a:pt x="63357" y="0"/>
                      <a:pt x="66774" y="1282"/>
                      <a:pt x="69124" y="3631"/>
                    </a:cubicBezTo>
                    <a:lnTo>
                      <a:pt x="117182" y="51262"/>
                    </a:lnTo>
                    <a:cubicBezTo>
                      <a:pt x="122094" y="56174"/>
                      <a:pt x="122308" y="64291"/>
                      <a:pt x="117182" y="69203"/>
                    </a:cubicBezTo>
                    <a:cubicBezTo>
                      <a:pt x="112269" y="74116"/>
                      <a:pt x="104153" y="74330"/>
                      <a:pt x="99240" y="69203"/>
                    </a:cubicBezTo>
                    <a:lnTo>
                      <a:pt x="60367" y="30543"/>
                    </a:lnTo>
                    <a:lnTo>
                      <a:pt x="21707" y="69417"/>
                    </a:lnTo>
                    <a:cubicBezTo>
                      <a:pt x="16794" y="74330"/>
                      <a:pt x="8678" y="74543"/>
                      <a:pt x="3765" y="69417"/>
                    </a:cubicBezTo>
                    <a:cubicBezTo>
                      <a:pt x="-1148" y="64504"/>
                      <a:pt x="-1361" y="56388"/>
                      <a:pt x="3765" y="51475"/>
                    </a:cubicBezTo>
                    <a:lnTo>
                      <a:pt x="51396" y="3417"/>
                    </a:lnTo>
                    <a:cubicBezTo>
                      <a:pt x="53532" y="1282"/>
                      <a:pt x="56736" y="0"/>
                      <a:pt x="60153" y="0"/>
                    </a:cubicBezTo>
                    <a:close/>
                  </a:path>
                </a:pathLst>
              </a:custGeom>
              <a:solidFill>
                <a:srgbClr val="E8E6D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B4AE116-BF1F-3634-D07A-54D61768E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21436" y="346483"/>
            <a:ext cx="799458" cy="888287"/>
          </a:xfrm>
          <a:custGeom>
            <a:avLst/>
            <a:gdLst>
              <a:gd name="connsiteX0" fmla="*/ 146636 w 342900"/>
              <a:gd name="connsiteY0" fmla="*/ 6658 h 381000"/>
              <a:gd name="connsiteX1" fmla="*/ 196264 w 342900"/>
              <a:gd name="connsiteY1" fmla="*/ 6658 h 381000"/>
              <a:gd name="connsiteX2" fmla="*/ 318087 w 342900"/>
              <a:gd name="connsiteY2" fmla="*/ 77067 h 381000"/>
              <a:gd name="connsiteX3" fmla="*/ 342900 w 342900"/>
              <a:gd name="connsiteY3" fmla="*/ 120091 h 381000"/>
              <a:gd name="connsiteX4" fmla="*/ 342900 w 342900"/>
              <a:gd name="connsiteY4" fmla="*/ 260909 h 381000"/>
              <a:gd name="connsiteX5" fmla="*/ 318087 w 342900"/>
              <a:gd name="connsiteY5" fmla="*/ 303933 h 381000"/>
              <a:gd name="connsiteX6" fmla="*/ 196264 w 342900"/>
              <a:gd name="connsiteY6" fmla="*/ 374342 h 381000"/>
              <a:gd name="connsiteX7" fmla="*/ 146636 w 342900"/>
              <a:gd name="connsiteY7" fmla="*/ 374342 h 381000"/>
              <a:gd name="connsiteX8" fmla="*/ 24814 w 342900"/>
              <a:gd name="connsiteY8" fmla="*/ 303933 h 381000"/>
              <a:gd name="connsiteX9" fmla="*/ 0 w 342900"/>
              <a:gd name="connsiteY9" fmla="*/ 260909 h 381000"/>
              <a:gd name="connsiteX10" fmla="*/ 0 w 342900"/>
              <a:gd name="connsiteY10" fmla="*/ 120091 h 381000"/>
              <a:gd name="connsiteX11" fmla="*/ 24814 w 342900"/>
              <a:gd name="connsiteY11" fmla="*/ 77067 h 381000"/>
              <a:gd name="connsiteX12" fmla="*/ 146636 w 342900"/>
              <a:gd name="connsiteY12" fmla="*/ 6658 h 381000"/>
              <a:gd name="connsiteX13" fmla="*/ 184448 w 342900"/>
              <a:gd name="connsiteY13" fmla="*/ 27146 h 381000"/>
              <a:gd name="connsiteX14" fmla="*/ 182247 w 342900"/>
              <a:gd name="connsiteY14" fmla="*/ 26013 h 381000"/>
              <a:gd name="connsiteX15" fmla="*/ 180444 w 342900"/>
              <a:gd name="connsiteY15" fmla="*/ 168316 h 381000"/>
              <a:gd name="connsiteX16" fmla="*/ 229353 w 342900"/>
              <a:gd name="connsiteY16" fmla="*/ 131036 h 381000"/>
              <a:gd name="connsiteX17" fmla="*/ 220972 w 342900"/>
              <a:gd name="connsiteY17" fmla="*/ 93202 h 381000"/>
              <a:gd name="connsiteX18" fmla="*/ 224338 w 342900"/>
              <a:gd name="connsiteY18" fmla="*/ 50197 h 381000"/>
              <a:gd name="connsiteX19" fmla="*/ 184448 w 342900"/>
              <a:gd name="connsiteY19" fmla="*/ 27146 h 381000"/>
              <a:gd name="connsiteX20" fmla="*/ 254038 w 342900"/>
              <a:gd name="connsiteY20" fmla="*/ 213312 h 381000"/>
              <a:gd name="connsiteX21" fmla="*/ 194280 w 342900"/>
              <a:gd name="connsiteY21" fmla="*/ 187652 h 381000"/>
              <a:gd name="connsiteX22" fmla="*/ 248346 w 342900"/>
              <a:gd name="connsiteY22" fmla="*/ 147190 h 381000"/>
              <a:gd name="connsiteX23" fmla="*/ 319017 w 342900"/>
              <a:gd name="connsiteY23" fmla="*/ 116481 h 381000"/>
              <a:gd name="connsiteX24" fmla="*/ 319269 w 342900"/>
              <a:gd name="connsiteY24" fmla="*/ 120091 h 381000"/>
              <a:gd name="connsiteX25" fmla="*/ 319269 w 342900"/>
              <a:gd name="connsiteY25" fmla="*/ 171069 h 381000"/>
              <a:gd name="connsiteX26" fmla="*/ 280275 w 342900"/>
              <a:gd name="connsiteY26" fmla="*/ 189690 h 381000"/>
              <a:gd name="connsiteX27" fmla="*/ 254038 w 342900"/>
              <a:gd name="connsiteY27" fmla="*/ 213312 h 381000"/>
              <a:gd name="connsiteX28" fmla="*/ 246079 w 342900"/>
              <a:gd name="connsiteY28" fmla="*/ 62770 h 381000"/>
              <a:gd name="connsiteX29" fmla="*/ 304456 w 342900"/>
              <a:gd name="connsiteY29" fmla="*/ 96507 h 381000"/>
              <a:gd name="connsiteX30" fmla="*/ 250353 w 342900"/>
              <a:gd name="connsiteY30" fmla="*/ 119139 h 381000"/>
              <a:gd name="connsiteX31" fmla="*/ 244531 w 342900"/>
              <a:gd name="connsiteY31" fmla="*/ 91326 h 381000"/>
              <a:gd name="connsiteX32" fmla="*/ 246079 w 342900"/>
              <a:gd name="connsiteY32" fmla="*/ 62770 h 381000"/>
              <a:gd name="connsiteX33" fmla="*/ 319269 w 342900"/>
              <a:gd name="connsiteY33" fmla="*/ 196196 h 381000"/>
              <a:gd name="connsiteX34" fmla="*/ 293674 w 342900"/>
              <a:gd name="connsiteY34" fmla="*/ 209179 h 381000"/>
              <a:gd name="connsiteX35" fmla="*/ 274761 w 342900"/>
              <a:gd name="connsiteY35" fmla="*/ 225743 h 381000"/>
              <a:gd name="connsiteX36" fmla="*/ 319269 w 342900"/>
              <a:gd name="connsiteY36" fmla="*/ 260737 h 381000"/>
              <a:gd name="connsiteX37" fmla="*/ 319269 w 342900"/>
              <a:gd name="connsiteY37" fmla="*/ 196196 h 381000"/>
              <a:gd name="connsiteX38" fmla="*/ 249635 w 342900"/>
              <a:gd name="connsiteY38" fmla="*/ 237963 h 381000"/>
              <a:gd name="connsiteX39" fmla="*/ 251509 w 342900"/>
              <a:gd name="connsiteY39" fmla="*/ 239068 h 381000"/>
              <a:gd name="connsiteX40" fmla="*/ 307977 w 342900"/>
              <a:gd name="connsiteY40" fmla="*/ 282369 h 381000"/>
              <a:gd name="connsiteX41" fmla="*/ 306271 w 342900"/>
              <a:gd name="connsiteY41" fmla="*/ 283445 h 381000"/>
              <a:gd name="connsiteX42" fmla="*/ 264416 w 342900"/>
              <a:gd name="connsiteY42" fmla="*/ 307639 h 381000"/>
              <a:gd name="connsiteX43" fmla="*/ 227807 w 342900"/>
              <a:gd name="connsiteY43" fmla="*/ 282254 h 381000"/>
              <a:gd name="connsiteX44" fmla="*/ 193293 w 342900"/>
              <a:gd name="connsiteY44" fmla="*/ 271110 h 381000"/>
              <a:gd name="connsiteX45" fmla="*/ 186747 w 342900"/>
              <a:gd name="connsiteY45" fmla="*/ 210083 h 381000"/>
              <a:gd name="connsiteX46" fmla="*/ 249635 w 342900"/>
              <a:gd name="connsiteY46" fmla="*/ 237963 h 381000"/>
              <a:gd name="connsiteX47" fmla="*/ 217646 w 342900"/>
              <a:gd name="connsiteY47" fmla="*/ 303619 h 381000"/>
              <a:gd name="connsiteX48" fmla="*/ 242722 w 342900"/>
              <a:gd name="connsiteY48" fmla="*/ 320173 h 381000"/>
              <a:gd name="connsiteX49" fmla="*/ 185779 w 342900"/>
              <a:gd name="connsiteY49" fmla="*/ 353092 h 381000"/>
              <a:gd name="connsiteX50" fmla="*/ 192745 w 342900"/>
              <a:gd name="connsiteY50" fmla="*/ 295237 h 381000"/>
              <a:gd name="connsiteX51" fmla="*/ 217646 w 342900"/>
              <a:gd name="connsiteY51" fmla="*/ 303619 h 381000"/>
              <a:gd name="connsiteX52" fmla="*/ 161452 w 342900"/>
              <a:gd name="connsiteY52" fmla="*/ 355340 h 381000"/>
              <a:gd name="connsiteX53" fmla="*/ 169695 w 342900"/>
              <a:gd name="connsiteY53" fmla="*/ 277292 h 381000"/>
              <a:gd name="connsiteX54" fmla="*/ 163356 w 342900"/>
              <a:gd name="connsiteY54" fmla="*/ 213541 h 381000"/>
              <a:gd name="connsiteX55" fmla="*/ 110885 w 342900"/>
              <a:gd name="connsiteY55" fmla="*/ 249669 h 381000"/>
              <a:gd name="connsiteX56" fmla="*/ 119323 w 342900"/>
              <a:gd name="connsiteY56" fmla="*/ 287684 h 381000"/>
              <a:gd name="connsiteX57" fmla="*/ 116201 w 342900"/>
              <a:gd name="connsiteY57" fmla="*/ 329441 h 381000"/>
              <a:gd name="connsiteX58" fmla="*/ 158453 w 342900"/>
              <a:gd name="connsiteY58" fmla="*/ 353854 h 381000"/>
              <a:gd name="connsiteX59" fmla="*/ 161452 w 342900"/>
              <a:gd name="connsiteY59" fmla="*/ 355340 h 381000"/>
              <a:gd name="connsiteX60" fmla="*/ 89702 w 342900"/>
              <a:gd name="connsiteY60" fmla="*/ 260976 h 381000"/>
              <a:gd name="connsiteX61" fmla="*/ 95765 w 342900"/>
              <a:gd name="connsiteY61" fmla="*/ 289551 h 381000"/>
              <a:gd name="connsiteX62" fmla="*/ 94416 w 342900"/>
              <a:gd name="connsiteY62" fmla="*/ 316849 h 381000"/>
              <a:gd name="connsiteX63" fmla="*/ 37462 w 342900"/>
              <a:gd name="connsiteY63" fmla="*/ 283931 h 381000"/>
              <a:gd name="connsiteX64" fmla="*/ 89702 w 342900"/>
              <a:gd name="connsiteY64" fmla="*/ 260976 h 381000"/>
              <a:gd name="connsiteX65" fmla="*/ 23806 w 342900"/>
              <a:gd name="connsiteY65" fmla="*/ 263919 h 381000"/>
              <a:gd name="connsiteX66" fmla="*/ 148838 w 342900"/>
              <a:gd name="connsiteY66" fmla="*/ 194881 h 381000"/>
              <a:gd name="connsiteX67" fmla="*/ 90057 w 342900"/>
              <a:gd name="connsiteY67" fmla="*/ 166373 h 381000"/>
              <a:gd name="connsiteX68" fmla="*/ 62625 w 342900"/>
              <a:gd name="connsiteY68" fmla="*/ 191310 h 381000"/>
              <a:gd name="connsiteX69" fmla="*/ 23632 w 342900"/>
              <a:gd name="connsiteY69" fmla="*/ 209931 h 381000"/>
              <a:gd name="connsiteX70" fmla="*/ 23632 w 342900"/>
              <a:gd name="connsiteY70" fmla="*/ 260909 h 381000"/>
              <a:gd name="connsiteX71" fmla="*/ 23806 w 342900"/>
              <a:gd name="connsiteY71" fmla="*/ 263919 h 381000"/>
              <a:gd name="connsiteX72" fmla="*/ 69061 w 342900"/>
              <a:gd name="connsiteY72" fmla="*/ 154276 h 381000"/>
              <a:gd name="connsiteX73" fmla="*/ 23632 w 342900"/>
              <a:gd name="connsiteY73" fmla="*/ 123825 h 381000"/>
              <a:gd name="connsiteX74" fmla="*/ 23632 w 342900"/>
              <a:gd name="connsiteY74" fmla="*/ 184804 h 381000"/>
              <a:gd name="connsiteX75" fmla="*/ 49227 w 342900"/>
              <a:gd name="connsiteY75" fmla="*/ 171822 h 381000"/>
              <a:gd name="connsiteX76" fmla="*/ 69061 w 342900"/>
              <a:gd name="connsiteY76" fmla="*/ 154276 h 381000"/>
              <a:gd name="connsiteX77" fmla="*/ 32190 w 342900"/>
              <a:gd name="connsiteY77" fmla="*/ 100794 h 381000"/>
              <a:gd name="connsiteX78" fmla="*/ 157176 w 342900"/>
              <a:gd name="connsiteY78" fmla="*/ 172707 h 381000"/>
              <a:gd name="connsiteX79" fmla="*/ 152290 w 342900"/>
              <a:gd name="connsiteY79" fmla="*/ 107804 h 381000"/>
              <a:gd name="connsiteX80" fmla="*/ 115062 w 342900"/>
              <a:gd name="connsiteY80" fmla="*/ 96088 h 381000"/>
              <a:gd name="connsiteX81" fmla="*/ 80288 w 342900"/>
              <a:gd name="connsiteY81" fmla="*/ 72323 h 381000"/>
              <a:gd name="connsiteX82" fmla="*/ 36630 w 342900"/>
              <a:gd name="connsiteY82" fmla="*/ 97555 h 381000"/>
              <a:gd name="connsiteX83" fmla="*/ 32190 w 342900"/>
              <a:gd name="connsiteY83" fmla="*/ 100794 h 381000"/>
              <a:gd name="connsiteX84" fmla="*/ 102063 w 342900"/>
              <a:gd name="connsiteY84" fmla="*/ 59741 h 381000"/>
              <a:gd name="connsiteX85" fmla="*/ 125221 w 342900"/>
              <a:gd name="connsiteY85" fmla="*/ 74733 h 381000"/>
              <a:gd name="connsiteX86" fmla="*/ 152767 w 342900"/>
              <a:gd name="connsiteY86" fmla="*/ 83715 h 381000"/>
              <a:gd name="connsiteX87" fmla="*/ 158234 w 342900"/>
              <a:gd name="connsiteY87" fmla="*/ 27270 h 381000"/>
              <a:gd name="connsiteX88" fmla="*/ 102063 w 342900"/>
              <a:gd name="connsiteY88" fmla="*/ 59741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42900" h="381000">
                <a:moveTo>
                  <a:pt x="146636" y="6658"/>
                </a:moveTo>
                <a:cubicBezTo>
                  <a:pt x="161992" y="-2219"/>
                  <a:pt x="180909" y="-2219"/>
                  <a:pt x="196264" y="6658"/>
                </a:cubicBezTo>
                <a:lnTo>
                  <a:pt x="318087" y="77067"/>
                </a:lnTo>
                <a:cubicBezTo>
                  <a:pt x="333442" y="85944"/>
                  <a:pt x="342900" y="102346"/>
                  <a:pt x="342900" y="120091"/>
                </a:cubicBezTo>
                <a:lnTo>
                  <a:pt x="342900" y="260909"/>
                </a:lnTo>
                <a:cubicBezTo>
                  <a:pt x="342900" y="278663"/>
                  <a:pt x="333442" y="295065"/>
                  <a:pt x="318087" y="303933"/>
                </a:cubicBezTo>
                <a:lnTo>
                  <a:pt x="196264" y="374342"/>
                </a:lnTo>
                <a:cubicBezTo>
                  <a:pt x="180909" y="383219"/>
                  <a:pt x="161992" y="383219"/>
                  <a:pt x="146636" y="374342"/>
                </a:cubicBezTo>
                <a:lnTo>
                  <a:pt x="24814" y="303933"/>
                </a:lnTo>
                <a:cubicBezTo>
                  <a:pt x="9459" y="295065"/>
                  <a:pt x="0" y="278663"/>
                  <a:pt x="0" y="260909"/>
                </a:cubicBezTo>
                <a:lnTo>
                  <a:pt x="0" y="120091"/>
                </a:lnTo>
                <a:cubicBezTo>
                  <a:pt x="0" y="102346"/>
                  <a:pt x="9459" y="85944"/>
                  <a:pt x="24814" y="77067"/>
                </a:cubicBezTo>
                <a:lnTo>
                  <a:pt x="146636" y="6658"/>
                </a:lnTo>
                <a:close/>
                <a:moveTo>
                  <a:pt x="184448" y="27146"/>
                </a:moveTo>
                <a:cubicBezTo>
                  <a:pt x="183729" y="26727"/>
                  <a:pt x="182993" y="26346"/>
                  <a:pt x="182247" y="26013"/>
                </a:cubicBezTo>
                <a:cubicBezTo>
                  <a:pt x="174431" y="83649"/>
                  <a:pt x="173848" y="114681"/>
                  <a:pt x="180444" y="168316"/>
                </a:cubicBezTo>
                <a:cubicBezTo>
                  <a:pt x="197733" y="153057"/>
                  <a:pt x="213193" y="141132"/>
                  <a:pt x="229353" y="131036"/>
                </a:cubicBezTo>
                <a:cubicBezTo>
                  <a:pt x="224902" y="117577"/>
                  <a:pt x="221964" y="105708"/>
                  <a:pt x="220972" y="93202"/>
                </a:cubicBezTo>
                <a:cubicBezTo>
                  <a:pt x="219919" y="79915"/>
                  <a:pt x="221101" y="66494"/>
                  <a:pt x="224338" y="50197"/>
                </a:cubicBezTo>
                <a:lnTo>
                  <a:pt x="184448" y="27146"/>
                </a:lnTo>
                <a:close/>
                <a:moveTo>
                  <a:pt x="254038" y="213312"/>
                </a:moveTo>
                <a:cubicBezTo>
                  <a:pt x="236937" y="204035"/>
                  <a:pt x="217980" y="196034"/>
                  <a:pt x="194280" y="187652"/>
                </a:cubicBezTo>
                <a:cubicBezTo>
                  <a:pt x="214093" y="170031"/>
                  <a:pt x="230704" y="157505"/>
                  <a:pt x="248346" y="147190"/>
                </a:cubicBezTo>
                <a:cubicBezTo>
                  <a:pt x="268124" y="135636"/>
                  <a:pt x="289599" y="126616"/>
                  <a:pt x="319017" y="116481"/>
                </a:cubicBezTo>
                <a:cubicBezTo>
                  <a:pt x="319184" y="117662"/>
                  <a:pt x="319269" y="118872"/>
                  <a:pt x="319269" y="120091"/>
                </a:cubicBezTo>
                <a:lnTo>
                  <a:pt x="319269" y="171069"/>
                </a:lnTo>
                <a:cubicBezTo>
                  <a:pt x="303500" y="176422"/>
                  <a:pt x="291265" y="182118"/>
                  <a:pt x="280275" y="189690"/>
                </a:cubicBezTo>
                <a:cubicBezTo>
                  <a:pt x="270794" y="196225"/>
                  <a:pt x="262602" y="203902"/>
                  <a:pt x="254038" y="213312"/>
                </a:cubicBezTo>
                <a:close/>
                <a:moveTo>
                  <a:pt x="246079" y="62770"/>
                </a:moveTo>
                <a:lnTo>
                  <a:pt x="304456" y="96507"/>
                </a:lnTo>
                <a:cubicBezTo>
                  <a:pt x="283762" y="103832"/>
                  <a:pt x="266394" y="110909"/>
                  <a:pt x="250353" y="119139"/>
                </a:cubicBezTo>
                <a:cubicBezTo>
                  <a:pt x="247112" y="108709"/>
                  <a:pt x="245221" y="100051"/>
                  <a:pt x="244531" y="91326"/>
                </a:cubicBezTo>
                <a:cubicBezTo>
                  <a:pt x="243855" y="82810"/>
                  <a:pt x="244294" y="73847"/>
                  <a:pt x="246079" y="62770"/>
                </a:cubicBezTo>
                <a:close/>
                <a:moveTo>
                  <a:pt x="319269" y="196196"/>
                </a:moveTo>
                <a:cubicBezTo>
                  <a:pt x="308733" y="200206"/>
                  <a:pt x="300729" y="204311"/>
                  <a:pt x="293674" y="209179"/>
                </a:cubicBezTo>
                <a:cubicBezTo>
                  <a:pt x="287207" y="213627"/>
                  <a:pt x="281267" y="218904"/>
                  <a:pt x="274761" y="225743"/>
                </a:cubicBezTo>
                <a:cubicBezTo>
                  <a:pt x="289550" y="235515"/>
                  <a:pt x="303590" y="246802"/>
                  <a:pt x="319269" y="260737"/>
                </a:cubicBezTo>
                <a:lnTo>
                  <a:pt x="319269" y="196196"/>
                </a:lnTo>
                <a:close/>
                <a:moveTo>
                  <a:pt x="249635" y="237963"/>
                </a:moveTo>
                <a:cubicBezTo>
                  <a:pt x="250233" y="238392"/>
                  <a:pt x="250861" y="238763"/>
                  <a:pt x="251509" y="239068"/>
                </a:cubicBezTo>
                <a:cubicBezTo>
                  <a:pt x="270204" y="250174"/>
                  <a:pt x="287036" y="263471"/>
                  <a:pt x="307977" y="282369"/>
                </a:cubicBezTo>
                <a:cubicBezTo>
                  <a:pt x="307425" y="282750"/>
                  <a:pt x="306856" y="283112"/>
                  <a:pt x="306271" y="283445"/>
                </a:cubicBezTo>
                <a:lnTo>
                  <a:pt x="264416" y="307639"/>
                </a:lnTo>
                <a:cubicBezTo>
                  <a:pt x="251485" y="296170"/>
                  <a:pt x="240173" y="288150"/>
                  <a:pt x="227807" y="282254"/>
                </a:cubicBezTo>
                <a:cubicBezTo>
                  <a:pt x="217147" y="277177"/>
                  <a:pt x="206120" y="273872"/>
                  <a:pt x="193293" y="271110"/>
                </a:cubicBezTo>
                <a:cubicBezTo>
                  <a:pt x="192989" y="251651"/>
                  <a:pt x="190826" y="232458"/>
                  <a:pt x="186747" y="210083"/>
                </a:cubicBezTo>
                <a:cubicBezTo>
                  <a:pt x="212958" y="219361"/>
                  <a:pt x="232329" y="227876"/>
                  <a:pt x="249635" y="237963"/>
                </a:cubicBezTo>
                <a:close/>
                <a:moveTo>
                  <a:pt x="217646" y="303619"/>
                </a:moveTo>
                <a:cubicBezTo>
                  <a:pt x="225688" y="307448"/>
                  <a:pt x="233540" y="312572"/>
                  <a:pt x="242722" y="320173"/>
                </a:cubicBezTo>
                <a:lnTo>
                  <a:pt x="185779" y="353092"/>
                </a:lnTo>
                <a:cubicBezTo>
                  <a:pt x="189340" y="331241"/>
                  <a:pt x="191714" y="312706"/>
                  <a:pt x="192745" y="295237"/>
                </a:cubicBezTo>
                <a:cubicBezTo>
                  <a:pt x="202425" y="297523"/>
                  <a:pt x="210275" y="300104"/>
                  <a:pt x="217646" y="303619"/>
                </a:cubicBezTo>
                <a:close/>
                <a:moveTo>
                  <a:pt x="161452" y="355340"/>
                </a:moveTo>
                <a:cubicBezTo>
                  <a:pt x="166806" y="323488"/>
                  <a:pt x="169585" y="299885"/>
                  <a:pt x="169695" y="277292"/>
                </a:cubicBezTo>
                <a:cubicBezTo>
                  <a:pt x="169793" y="257232"/>
                  <a:pt x="167787" y="237668"/>
                  <a:pt x="163356" y="213541"/>
                </a:cubicBezTo>
                <a:cubicBezTo>
                  <a:pt x="144741" y="228295"/>
                  <a:pt x="128367" y="239620"/>
                  <a:pt x="110885" y="249669"/>
                </a:cubicBezTo>
                <a:cubicBezTo>
                  <a:pt x="115368" y="263195"/>
                  <a:pt x="118326" y="275111"/>
                  <a:pt x="119323" y="287684"/>
                </a:cubicBezTo>
                <a:cubicBezTo>
                  <a:pt x="120349" y="300618"/>
                  <a:pt x="119253" y="313696"/>
                  <a:pt x="116201" y="329441"/>
                </a:cubicBezTo>
                <a:lnTo>
                  <a:pt x="158453" y="353854"/>
                </a:lnTo>
                <a:cubicBezTo>
                  <a:pt x="159428" y="354425"/>
                  <a:pt x="160430" y="354921"/>
                  <a:pt x="161452" y="355340"/>
                </a:cubicBezTo>
                <a:close/>
                <a:moveTo>
                  <a:pt x="89702" y="260976"/>
                </a:moveTo>
                <a:cubicBezTo>
                  <a:pt x="93091" y="271748"/>
                  <a:pt x="95057" y="280616"/>
                  <a:pt x="95765" y="289551"/>
                </a:cubicBezTo>
                <a:cubicBezTo>
                  <a:pt x="96414" y="297742"/>
                  <a:pt x="96033" y="306343"/>
                  <a:pt x="94416" y="316849"/>
                </a:cubicBezTo>
                <a:lnTo>
                  <a:pt x="37462" y="283931"/>
                </a:lnTo>
                <a:cubicBezTo>
                  <a:pt x="57633" y="275825"/>
                  <a:pt x="74457" y="268548"/>
                  <a:pt x="89702" y="260976"/>
                </a:cubicBezTo>
                <a:close/>
                <a:moveTo>
                  <a:pt x="23806" y="263919"/>
                </a:moveTo>
                <a:cubicBezTo>
                  <a:pt x="80256" y="241449"/>
                  <a:pt x="108894" y="226562"/>
                  <a:pt x="148838" y="194881"/>
                </a:cubicBezTo>
                <a:cubicBezTo>
                  <a:pt x="126199" y="184852"/>
                  <a:pt x="107541" y="175908"/>
                  <a:pt x="90057" y="166373"/>
                </a:cubicBezTo>
                <a:cubicBezTo>
                  <a:pt x="81055" y="176384"/>
                  <a:pt x="72547" y="184480"/>
                  <a:pt x="62625" y="191310"/>
                </a:cubicBezTo>
                <a:cubicBezTo>
                  <a:pt x="51636" y="198882"/>
                  <a:pt x="39401" y="204578"/>
                  <a:pt x="23632" y="209931"/>
                </a:cubicBezTo>
                <a:lnTo>
                  <a:pt x="23632" y="260909"/>
                </a:lnTo>
                <a:cubicBezTo>
                  <a:pt x="23632" y="261919"/>
                  <a:pt x="23691" y="262928"/>
                  <a:pt x="23806" y="263919"/>
                </a:cubicBezTo>
                <a:close/>
                <a:moveTo>
                  <a:pt x="69061" y="154276"/>
                </a:moveTo>
                <a:cubicBezTo>
                  <a:pt x="54488" y="145437"/>
                  <a:pt x="39935" y="135636"/>
                  <a:pt x="23632" y="123825"/>
                </a:cubicBezTo>
                <a:lnTo>
                  <a:pt x="23632" y="184804"/>
                </a:lnTo>
                <a:cubicBezTo>
                  <a:pt x="34168" y="180794"/>
                  <a:pt x="42171" y="176689"/>
                  <a:pt x="49227" y="171822"/>
                </a:cubicBezTo>
                <a:cubicBezTo>
                  <a:pt x="55997" y="167164"/>
                  <a:pt x="62192" y="161601"/>
                  <a:pt x="69061" y="154276"/>
                </a:cubicBezTo>
                <a:close/>
                <a:moveTo>
                  <a:pt x="32190" y="100794"/>
                </a:moveTo>
                <a:cubicBezTo>
                  <a:pt x="76219" y="133140"/>
                  <a:pt x="105898" y="149933"/>
                  <a:pt x="157176" y="172707"/>
                </a:cubicBezTo>
                <a:cubicBezTo>
                  <a:pt x="154103" y="147980"/>
                  <a:pt x="152472" y="127759"/>
                  <a:pt x="152290" y="107804"/>
                </a:cubicBezTo>
                <a:cubicBezTo>
                  <a:pt x="138290" y="104927"/>
                  <a:pt x="126465" y="101527"/>
                  <a:pt x="115062" y="96088"/>
                </a:cubicBezTo>
                <a:cubicBezTo>
                  <a:pt x="103284" y="90478"/>
                  <a:pt x="92463" y="82934"/>
                  <a:pt x="80288" y="72323"/>
                </a:cubicBezTo>
                <a:lnTo>
                  <a:pt x="36630" y="97555"/>
                </a:lnTo>
                <a:cubicBezTo>
                  <a:pt x="35022" y="98489"/>
                  <a:pt x="33537" y="99574"/>
                  <a:pt x="32190" y="100794"/>
                </a:cubicBezTo>
                <a:close/>
                <a:moveTo>
                  <a:pt x="102063" y="59741"/>
                </a:moveTo>
                <a:cubicBezTo>
                  <a:pt x="110433" y="66484"/>
                  <a:pt x="117745" y="71171"/>
                  <a:pt x="125221" y="74733"/>
                </a:cubicBezTo>
                <a:cubicBezTo>
                  <a:pt x="133253" y="78562"/>
                  <a:pt x="141852" y="81277"/>
                  <a:pt x="152767" y="83715"/>
                </a:cubicBezTo>
                <a:cubicBezTo>
                  <a:pt x="153581" y="66704"/>
                  <a:pt x="155402" y="48711"/>
                  <a:pt x="158234" y="27270"/>
                </a:cubicBezTo>
                <a:lnTo>
                  <a:pt x="102063" y="5974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192">
              <a:defRPr/>
            </a:pPr>
            <a:endParaRPr lang="en-US" sz="11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79488D-639E-6C6C-5191-54EE1D269A93}"/>
              </a:ext>
            </a:extLst>
          </p:cNvPr>
          <p:cNvSpPr txBox="1"/>
          <p:nvPr/>
        </p:nvSpPr>
        <p:spPr>
          <a:xfrm>
            <a:off x="394105" y="2589626"/>
            <a:ext cx="201812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3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Resource development,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Initial access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37B2DC-56B7-E9FB-EF20-E3A66CFD3092}"/>
              </a:ext>
            </a:extLst>
          </p:cNvPr>
          <p:cNvSpPr txBox="1"/>
          <p:nvPr/>
        </p:nvSpPr>
        <p:spPr>
          <a:xfrm>
            <a:off x="498422" y="3262845"/>
            <a:ext cx="169452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Compromised </a:t>
            </a:r>
            <a:b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</a:b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SOHO devices</a:t>
            </a:r>
          </a:p>
          <a:p>
            <a:pPr algn="ctr" fontAlgn="b">
              <a:defRPr/>
            </a:pPr>
            <a:endParaRPr lang="en-US" sz="1050" kern="0" dirty="0">
              <a:latin typeface="Segoe Pro Semibold" panose="020B0702040504020203" pitchFamily="34" charset="0"/>
              <a:cs typeface="Segoe UI" panose="020B0502040204020203" pitchFamily="34" charset="0"/>
            </a:endParaRPr>
          </a:p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Network edge   </a:t>
            </a:r>
            <a:b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</a:b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device   exploits</a:t>
            </a:r>
          </a:p>
          <a:p>
            <a:pPr algn="ctr" fontAlgn="b">
              <a:defRPr/>
            </a:pPr>
            <a:endParaRPr lang="en-US" sz="1050" kern="0" dirty="0">
              <a:latin typeface="Segoe Pro Semibold" panose="020B07020405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0366AD-4C48-37E2-BAD7-AA1774B4A486}"/>
              </a:ext>
            </a:extLst>
          </p:cNvPr>
          <p:cNvSpPr txBox="1"/>
          <p:nvPr/>
        </p:nvSpPr>
        <p:spPr>
          <a:xfrm>
            <a:off x="2847728" y="2689653"/>
            <a:ext cx="918392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Execution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F29C53-2B1E-45A2-87F2-D7973CA3FB98}"/>
              </a:ext>
            </a:extLst>
          </p:cNvPr>
          <p:cNvSpPr txBox="1"/>
          <p:nvPr/>
        </p:nvSpPr>
        <p:spPr>
          <a:xfrm>
            <a:off x="2455321" y="3262845"/>
            <a:ext cx="172996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WMIC, PowerShell, </a:t>
            </a:r>
            <a:b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</a:b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and CLI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C7A6FB-672D-5BA7-BF89-BAB8DBDF375A}"/>
              </a:ext>
            </a:extLst>
          </p:cNvPr>
          <p:cNvSpPr txBox="1"/>
          <p:nvPr/>
        </p:nvSpPr>
        <p:spPr>
          <a:xfrm>
            <a:off x="4614073" y="2689653"/>
            <a:ext cx="1027140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Persistence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C6087-DC7F-3BEB-8AFA-69F02A1B6A62}"/>
              </a:ext>
            </a:extLst>
          </p:cNvPr>
          <p:cNvSpPr txBox="1"/>
          <p:nvPr/>
        </p:nvSpPr>
        <p:spPr>
          <a:xfrm>
            <a:off x="4297966" y="3262845"/>
            <a:ext cx="17205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Valid accounts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5E0260-AE52-E80D-FE3F-909B9B0DC199}"/>
              </a:ext>
            </a:extLst>
          </p:cNvPr>
          <p:cNvSpPr txBox="1"/>
          <p:nvPr/>
        </p:nvSpPr>
        <p:spPr>
          <a:xfrm>
            <a:off x="6002960" y="2589626"/>
            <a:ext cx="204641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Exploitation and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command and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152944-9D0B-01B1-C3F4-60A1B63169DF}"/>
              </a:ext>
            </a:extLst>
          </p:cNvPr>
          <p:cNvSpPr txBox="1"/>
          <p:nvPr/>
        </p:nvSpPr>
        <p:spPr>
          <a:xfrm>
            <a:off x="6397215" y="3262845"/>
            <a:ext cx="12734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Internal proxy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565F10-8DCD-5703-3731-4B661B70A4B8}"/>
              </a:ext>
            </a:extLst>
          </p:cNvPr>
          <p:cNvSpPr txBox="1"/>
          <p:nvPr/>
        </p:nvSpPr>
        <p:spPr>
          <a:xfrm>
            <a:off x="7753595" y="2589626"/>
            <a:ext cx="223976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Credential access,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lateral movement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B9D436-3E8D-6767-3376-C66513447C39}"/>
              </a:ext>
            </a:extLst>
          </p:cNvPr>
          <p:cNvSpPr txBox="1"/>
          <p:nvPr/>
        </p:nvSpPr>
        <p:spPr>
          <a:xfrm>
            <a:off x="8068097" y="3262845"/>
            <a:ext cx="1610757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>
              <a:defRPr/>
            </a:pPr>
            <a:r>
              <a:rPr lang="en-US" sz="10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Virtualization evasion</a:t>
            </a:r>
          </a:p>
          <a:p>
            <a:pPr algn="ctr" fontAlgn="b">
              <a:defRPr/>
            </a:pPr>
            <a:endParaRPr lang="en-US" sz="105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  <a:latin typeface="Segoe Pro Semibold" panose="020B0702040504020203" pitchFamily="34" charset="0"/>
              <a:cs typeface="Segoe UI" panose="020B0502040204020203" pitchFamily="34" charset="0"/>
            </a:endParaRPr>
          </a:p>
          <a:p>
            <a:pPr algn="ctr" fontAlgn="b">
              <a:defRPr/>
            </a:pPr>
            <a:r>
              <a:rPr lang="en-US" sz="105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Remote system discovery</a:t>
            </a:r>
          </a:p>
          <a:p>
            <a:pPr algn="ctr" fontAlgn="b">
              <a:defRPr/>
            </a:pPr>
            <a:endParaRPr lang="en-US" sz="105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  <a:latin typeface="Segoe Pro Semibold" panose="020B0702040504020203" pitchFamily="34" charset="0"/>
              <a:cs typeface="Segoe UI" panose="020B0502040204020203" pitchFamily="34" charset="0"/>
            </a:endParaRPr>
          </a:p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LSASS process </a:t>
            </a:r>
            <a:b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</a:b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memory dumping</a:t>
            </a:r>
          </a:p>
          <a:p>
            <a:pPr algn="ctr" fontAlgn="b">
              <a:defRPr/>
            </a:pPr>
            <a:endParaRPr lang="en-US" sz="105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  <a:latin typeface="Segoe Pro Semibold" panose="020B0702040504020203" pitchFamily="34" charset="0"/>
              <a:cs typeface="Segoe UI" panose="020B0502040204020203" pitchFamily="34" charset="0"/>
            </a:endParaRPr>
          </a:p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Local browser data</a:t>
            </a:r>
          </a:p>
          <a:p>
            <a:pPr algn="ctr" fontAlgn="b">
              <a:defRPr/>
            </a:pPr>
            <a:endParaRPr lang="en-US" sz="105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  <a:latin typeface="Segoe Pro Semibold" panose="020B0702040504020203" pitchFamily="34" charset="0"/>
              <a:cs typeface="Segoe UI" panose="020B0502040204020203" pitchFamily="34" charset="0"/>
            </a:endParaRPr>
          </a:p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Domain controller access</a:t>
            </a:r>
          </a:p>
          <a:p>
            <a:pPr algn="ctr" fontAlgn="b">
              <a:defRPr/>
            </a:pPr>
            <a:endParaRPr lang="en-US" sz="1050" kern="0" dirty="0">
              <a:latin typeface="Segoe Pro Semibold" panose="020B07020405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1224B7-7990-1A08-D992-33813C591AA5}"/>
              </a:ext>
            </a:extLst>
          </p:cNvPr>
          <p:cNvSpPr txBox="1"/>
          <p:nvPr/>
        </p:nvSpPr>
        <p:spPr>
          <a:xfrm>
            <a:off x="10036449" y="2589626"/>
            <a:ext cx="15039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Action on objectives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725B81-DD18-91DD-FAC6-A5FAE7BF7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68245" y="1491389"/>
            <a:ext cx="1041722" cy="1041722"/>
            <a:chOff x="2523940" y="2210531"/>
            <a:chExt cx="1041722" cy="104172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3438FB1-A788-C4C1-1C0B-A39F91715EC2}"/>
                </a:ext>
              </a:extLst>
            </p:cNvPr>
            <p:cNvSpPr/>
            <p:nvPr/>
          </p:nvSpPr>
          <p:spPr>
            <a:xfrm>
              <a:off x="2523940" y="2210531"/>
              <a:ext cx="1041722" cy="1041722"/>
            </a:xfrm>
            <a:prstGeom prst="ellipse">
              <a:avLst/>
            </a:prstGeom>
            <a:gradFill flip="none" rotWithShape="1">
              <a:gsLst>
                <a:gs pos="0">
                  <a:srgbClr val="D83B01">
                    <a:shade val="30000"/>
                    <a:satMod val="115000"/>
                  </a:srgbClr>
                </a:gs>
                <a:gs pos="50000">
                  <a:srgbClr val="D83B01">
                    <a:shade val="67500"/>
                    <a:satMod val="115000"/>
                  </a:srgbClr>
                </a:gs>
                <a:gs pos="100000">
                  <a:srgbClr val="D83B01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96">
              <a:extLst>
                <a:ext uri="{FF2B5EF4-FFF2-40B4-BE49-F238E27FC236}">
                  <a16:creationId xmlns:a16="http://schemas.microsoft.com/office/drawing/2014/main" id="{A92E9595-3F88-AF5F-6EB5-EF7B0A6BDB9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79009" y="2486661"/>
              <a:ext cx="531584" cy="4894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CF3BD1-F391-16D8-9A6F-116D69FEF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7903" y="1491389"/>
            <a:ext cx="1041722" cy="1041722"/>
            <a:chOff x="6273597" y="2159731"/>
            <a:chExt cx="1041722" cy="104172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EEB248A-850F-09F8-2B2C-C5A553F8F9B9}"/>
                </a:ext>
              </a:extLst>
            </p:cNvPr>
            <p:cNvSpPr/>
            <p:nvPr/>
          </p:nvSpPr>
          <p:spPr>
            <a:xfrm>
              <a:off x="6273597" y="2159731"/>
              <a:ext cx="1041722" cy="1041722"/>
            </a:xfrm>
            <a:prstGeom prst="ellipse">
              <a:avLst/>
            </a:prstGeom>
            <a:gradFill flip="none" rotWithShape="1">
              <a:gsLst>
                <a:gs pos="0">
                  <a:srgbClr val="D83B01">
                    <a:shade val="30000"/>
                    <a:satMod val="115000"/>
                  </a:srgbClr>
                </a:gs>
                <a:gs pos="50000">
                  <a:srgbClr val="D83B01">
                    <a:shade val="67500"/>
                    <a:satMod val="115000"/>
                  </a:srgbClr>
                </a:gs>
                <a:gs pos="100000">
                  <a:srgbClr val="D83B01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globe">
              <a:extLst>
                <a:ext uri="{FF2B5EF4-FFF2-40B4-BE49-F238E27FC236}">
                  <a16:creationId xmlns:a16="http://schemas.microsoft.com/office/drawing/2014/main" id="{03116654-334C-768F-D110-F4615DAEDB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35501" y="2420754"/>
              <a:ext cx="517914" cy="519676"/>
            </a:xfrm>
            <a:custGeom>
              <a:avLst/>
              <a:gdLst>
                <a:gd name="T0" fmla="*/ 0 w 332"/>
                <a:gd name="T1" fmla="*/ 167 h 333"/>
                <a:gd name="T2" fmla="*/ 36 w 332"/>
                <a:gd name="T3" fmla="*/ 63 h 333"/>
                <a:gd name="T4" fmla="*/ 166 w 332"/>
                <a:gd name="T5" fmla="*/ 0 h 333"/>
                <a:gd name="T6" fmla="*/ 332 w 332"/>
                <a:gd name="T7" fmla="*/ 167 h 333"/>
                <a:gd name="T8" fmla="*/ 166 w 332"/>
                <a:gd name="T9" fmla="*/ 333 h 333"/>
                <a:gd name="T10" fmla="*/ 0 w 332"/>
                <a:gd name="T11" fmla="*/ 167 h 333"/>
                <a:gd name="T12" fmla="*/ 89 w 332"/>
                <a:gd name="T13" fmla="*/ 314 h 333"/>
                <a:gd name="T14" fmla="*/ 102 w 332"/>
                <a:gd name="T15" fmla="*/ 299 h 333"/>
                <a:gd name="T16" fmla="*/ 98 w 332"/>
                <a:gd name="T17" fmla="*/ 272 h 333"/>
                <a:gd name="T18" fmla="*/ 72 w 332"/>
                <a:gd name="T19" fmla="*/ 255 h 333"/>
                <a:gd name="T20" fmla="*/ 42 w 332"/>
                <a:gd name="T21" fmla="*/ 246 h 333"/>
                <a:gd name="T22" fmla="*/ 21 w 332"/>
                <a:gd name="T23" fmla="*/ 217 h 333"/>
                <a:gd name="T24" fmla="*/ 38 w 332"/>
                <a:gd name="T25" fmla="*/ 168 h 333"/>
                <a:gd name="T26" fmla="*/ 58 w 332"/>
                <a:gd name="T27" fmla="*/ 167 h 333"/>
                <a:gd name="T28" fmla="*/ 80 w 332"/>
                <a:gd name="T29" fmla="*/ 193 h 333"/>
                <a:gd name="T30" fmla="*/ 102 w 332"/>
                <a:gd name="T31" fmla="*/ 182 h 333"/>
                <a:gd name="T32" fmla="*/ 93 w 332"/>
                <a:gd name="T33" fmla="*/ 156 h 333"/>
                <a:gd name="T34" fmla="*/ 101 w 332"/>
                <a:gd name="T35" fmla="*/ 124 h 333"/>
                <a:gd name="T36" fmla="*/ 145 w 332"/>
                <a:gd name="T37" fmla="*/ 80 h 333"/>
                <a:gd name="T38" fmla="*/ 119 w 332"/>
                <a:gd name="T39" fmla="*/ 47 h 333"/>
                <a:gd name="T40" fmla="*/ 101 w 332"/>
                <a:gd name="T41" fmla="*/ 68 h 333"/>
                <a:gd name="T42" fmla="*/ 32 w 332"/>
                <a:gd name="T43" fmla="*/ 68 h 333"/>
                <a:gd name="T44" fmla="*/ 251 w 332"/>
                <a:gd name="T45" fmla="*/ 24 h 333"/>
                <a:gd name="T46" fmla="*/ 187 w 332"/>
                <a:gd name="T47" fmla="*/ 56 h 333"/>
                <a:gd name="T48" fmla="*/ 201 w 332"/>
                <a:gd name="T49" fmla="*/ 92 h 333"/>
                <a:gd name="T50" fmla="*/ 235 w 332"/>
                <a:gd name="T51" fmla="*/ 92 h 333"/>
                <a:gd name="T52" fmla="*/ 219 w 332"/>
                <a:gd name="T53" fmla="*/ 115 h 333"/>
                <a:gd name="T54" fmla="*/ 187 w 332"/>
                <a:gd name="T55" fmla="*/ 130 h 333"/>
                <a:gd name="T56" fmla="*/ 161 w 332"/>
                <a:gd name="T57" fmla="*/ 168 h 333"/>
                <a:gd name="T58" fmla="*/ 169 w 332"/>
                <a:gd name="T59" fmla="*/ 204 h 333"/>
                <a:gd name="T60" fmla="*/ 206 w 332"/>
                <a:gd name="T61" fmla="*/ 225 h 333"/>
                <a:gd name="T62" fmla="*/ 218 w 332"/>
                <a:gd name="T63" fmla="*/ 212 h 333"/>
                <a:gd name="T64" fmla="*/ 229 w 332"/>
                <a:gd name="T65" fmla="*/ 244 h 333"/>
                <a:gd name="T66" fmla="*/ 217 w 332"/>
                <a:gd name="T67" fmla="*/ 289 h 333"/>
                <a:gd name="T68" fmla="*/ 245 w 332"/>
                <a:gd name="T69" fmla="*/ 276 h 333"/>
                <a:gd name="T70" fmla="*/ 259 w 332"/>
                <a:gd name="T71" fmla="*/ 256 h 333"/>
                <a:gd name="T72" fmla="*/ 259 w 332"/>
                <a:gd name="T73" fmla="*/ 168 h 333"/>
                <a:gd name="T74" fmla="*/ 239 w 332"/>
                <a:gd name="T75" fmla="*/ 137 h 333"/>
                <a:gd name="T76" fmla="*/ 259 w 332"/>
                <a:gd name="T77" fmla="*/ 124 h 333"/>
                <a:gd name="T78" fmla="*/ 284 w 332"/>
                <a:gd name="T79" fmla="*/ 137 h 333"/>
                <a:gd name="T80" fmla="*/ 306 w 332"/>
                <a:gd name="T81" fmla="*/ 170 h 333"/>
                <a:gd name="T82" fmla="*/ 306 w 332"/>
                <a:gd name="T83" fmla="*/ 186 h 333"/>
                <a:gd name="T84" fmla="*/ 332 w 332"/>
                <a:gd name="T85" fmla="*/ 18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2" h="333">
                  <a:moveTo>
                    <a:pt x="0" y="167"/>
                  </a:moveTo>
                  <a:cubicBezTo>
                    <a:pt x="0" y="128"/>
                    <a:pt x="13" y="92"/>
                    <a:pt x="36" y="63"/>
                  </a:cubicBezTo>
                  <a:cubicBezTo>
                    <a:pt x="66" y="25"/>
                    <a:pt x="113" y="0"/>
                    <a:pt x="166" y="0"/>
                  </a:cubicBezTo>
                  <a:cubicBezTo>
                    <a:pt x="258" y="0"/>
                    <a:pt x="332" y="75"/>
                    <a:pt x="332" y="167"/>
                  </a:cubicBezTo>
                  <a:cubicBezTo>
                    <a:pt x="332" y="258"/>
                    <a:pt x="258" y="333"/>
                    <a:pt x="166" y="333"/>
                  </a:cubicBezTo>
                  <a:cubicBezTo>
                    <a:pt x="74" y="333"/>
                    <a:pt x="0" y="258"/>
                    <a:pt x="0" y="167"/>
                  </a:cubicBezTo>
                  <a:close/>
                  <a:moveTo>
                    <a:pt x="89" y="314"/>
                  </a:moveTo>
                  <a:cubicBezTo>
                    <a:pt x="102" y="299"/>
                    <a:pt x="102" y="299"/>
                    <a:pt x="102" y="299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72" y="255"/>
                    <a:pt x="72" y="255"/>
                    <a:pt x="72" y="255"/>
                  </a:cubicBezTo>
                  <a:cubicBezTo>
                    <a:pt x="42" y="246"/>
                    <a:pt x="42" y="246"/>
                    <a:pt x="42" y="24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58" y="167"/>
                    <a:pt x="58" y="167"/>
                    <a:pt x="58" y="167"/>
                  </a:cubicBezTo>
                  <a:cubicBezTo>
                    <a:pt x="80" y="193"/>
                    <a:pt x="80" y="193"/>
                    <a:pt x="80" y="193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32" y="68"/>
                    <a:pt x="32" y="68"/>
                    <a:pt x="32" y="68"/>
                  </a:cubicBezTo>
                  <a:moveTo>
                    <a:pt x="251" y="24"/>
                  </a:moveTo>
                  <a:cubicBezTo>
                    <a:pt x="187" y="56"/>
                    <a:pt x="187" y="56"/>
                    <a:pt x="187" y="56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35" y="92"/>
                    <a:pt x="235" y="92"/>
                    <a:pt x="235" y="92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17" y="289"/>
                    <a:pt x="217" y="289"/>
                    <a:pt x="217" y="289"/>
                  </a:cubicBezTo>
                  <a:cubicBezTo>
                    <a:pt x="245" y="276"/>
                    <a:pt x="245" y="276"/>
                    <a:pt x="245" y="276"/>
                  </a:cubicBezTo>
                  <a:cubicBezTo>
                    <a:pt x="259" y="256"/>
                    <a:pt x="259" y="256"/>
                    <a:pt x="259" y="256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59" y="124"/>
                    <a:pt x="259" y="124"/>
                    <a:pt x="259" y="124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306" y="170"/>
                    <a:pt x="306" y="170"/>
                    <a:pt x="306" y="170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32" y="181"/>
                    <a:pt x="332" y="181"/>
                    <a:pt x="332" y="181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9AC5A4-EEF4-F28F-881F-5064E2F6F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43074" y="1491389"/>
            <a:ext cx="1041722" cy="1041722"/>
            <a:chOff x="4398768" y="2159731"/>
            <a:chExt cx="1041722" cy="104172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3AABB-E1C7-37DA-A5BE-C4CE7B7BE3D2}"/>
                </a:ext>
              </a:extLst>
            </p:cNvPr>
            <p:cNvSpPr/>
            <p:nvPr/>
          </p:nvSpPr>
          <p:spPr>
            <a:xfrm>
              <a:off x="4398768" y="2159731"/>
              <a:ext cx="1041722" cy="1041722"/>
            </a:xfrm>
            <a:prstGeom prst="ellipse">
              <a:avLst/>
            </a:prstGeom>
            <a:gradFill flip="none" rotWithShape="1">
              <a:gsLst>
                <a:gs pos="0">
                  <a:srgbClr val="D83B01">
                    <a:shade val="30000"/>
                    <a:satMod val="115000"/>
                  </a:srgbClr>
                </a:gs>
                <a:gs pos="50000">
                  <a:srgbClr val="D83B01">
                    <a:shade val="67500"/>
                    <a:satMod val="115000"/>
                  </a:srgbClr>
                </a:gs>
                <a:gs pos="100000">
                  <a:srgbClr val="D83B01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Eye">
              <a:extLst>
                <a:ext uri="{FF2B5EF4-FFF2-40B4-BE49-F238E27FC236}">
                  <a16:creationId xmlns:a16="http://schemas.microsoft.com/office/drawing/2014/main" id="{63D21339-DFDF-94CD-36A0-AFE7CE19CE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32775" y="2522215"/>
              <a:ext cx="573708" cy="316755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83AEACE-FC15-A3AD-FCA7-98CDC5255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3416" y="1491389"/>
            <a:ext cx="1041722" cy="1041722"/>
            <a:chOff x="649110" y="2159731"/>
            <a:chExt cx="1041722" cy="104172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C69F98-B711-0C62-2ABD-C02AB7B62F0D}"/>
                </a:ext>
              </a:extLst>
            </p:cNvPr>
            <p:cNvSpPr/>
            <p:nvPr/>
          </p:nvSpPr>
          <p:spPr>
            <a:xfrm>
              <a:off x="649110" y="2159731"/>
              <a:ext cx="1041722" cy="1041722"/>
            </a:xfrm>
            <a:prstGeom prst="ellipse">
              <a:avLst/>
            </a:prstGeom>
            <a:gradFill flip="none" rotWithShape="1">
              <a:gsLst>
                <a:gs pos="0">
                  <a:srgbClr val="D83B01">
                    <a:shade val="30000"/>
                    <a:satMod val="115000"/>
                  </a:srgbClr>
                </a:gs>
                <a:gs pos="50000">
                  <a:srgbClr val="D83B01">
                    <a:shade val="67500"/>
                    <a:satMod val="115000"/>
                  </a:srgbClr>
                </a:gs>
                <a:gs pos="100000">
                  <a:srgbClr val="D83B01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Graphic 28">
              <a:extLst>
                <a:ext uri="{FF2B5EF4-FFF2-40B4-BE49-F238E27FC236}">
                  <a16:creationId xmlns:a16="http://schemas.microsoft.com/office/drawing/2014/main" id="{6B503F8B-BE0C-7702-C3A5-C9D8156E10EC}"/>
                </a:ext>
              </a:extLst>
            </p:cNvPr>
            <p:cNvSpPr/>
            <p:nvPr/>
          </p:nvSpPr>
          <p:spPr>
            <a:xfrm>
              <a:off x="913478" y="2434371"/>
              <a:ext cx="512986" cy="492443"/>
            </a:xfrm>
            <a:custGeom>
              <a:avLst/>
              <a:gdLst>
                <a:gd name="connsiteX0" fmla="*/ 146088 w 376491"/>
                <a:gd name="connsiteY0" fmla="*/ 37620 h 361415"/>
                <a:gd name="connsiteX1" fmla="*/ 376491 w 376491"/>
                <a:gd name="connsiteY1" fmla="*/ 37620 h 361415"/>
                <a:gd name="connsiteX2" fmla="*/ 376491 w 376491"/>
                <a:gd name="connsiteY2" fmla="*/ 361415 h 361415"/>
                <a:gd name="connsiteX3" fmla="*/ 146 w 376491"/>
                <a:gd name="connsiteY3" fmla="*/ 361415 h 361415"/>
                <a:gd name="connsiteX4" fmla="*/ 146 w 376491"/>
                <a:gd name="connsiteY4" fmla="*/ 37620 h 361415"/>
                <a:gd name="connsiteX5" fmla="*/ 146 w 376491"/>
                <a:gd name="connsiteY5" fmla="*/ 37620 h 361415"/>
                <a:gd name="connsiteX6" fmla="*/ 79924 w 376491"/>
                <a:gd name="connsiteY6" fmla="*/ 37620 h 361415"/>
                <a:gd name="connsiteX7" fmla="*/ 146088 w 376491"/>
                <a:gd name="connsiteY7" fmla="*/ 110225 h 361415"/>
                <a:gd name="connsiteX8" fmla="*/ 376491 w 376491"/>
                <a:gd name="connsiteY8" fmla="*/ 110225 h 361415"/>
                <a:gd name="connsiteX9" fmla="*/ 0 w 376491"/>
                <a:gd name="connsiteY9" fmla="*/ 110225 h 361415"/>
                <a:gd name="connsiteX10" fmla="*/ 75240 w 376491"/>
                <a:gd name="connsiteY10" fmla="*/ 110225 h 361415"/>
                <a:gd name="connsiteX11" fmla="*/ 329210 w 376491"/>
                <a:gd name="connsiteY11" fmla="*/ 78460 h 361415"/>
                <a:gd name="connsiteX12" fmla="*/ 334773 w 376491"/>
                <a:gd name="connsiteY12" fmla="*/ 72751 h 361415"/>
                <a:gd name="connsiteX13" fmla="*/ 329210 w 376491"/>
                <a:gd name="connsiteY13" fmla="*/ 68214 h 361415"/>
                <a:gd name="connsiteX14" fmla="*/ 324673 w 376491"/>
                <a:gd name="connsiteY14" fmla="*/ 72751 h 361415"/>
                <a:gd name="connsiteX15" fmla="*/ 329210 w 376491"/>
                <a:gd name="connsiteY15" fmla="*/ 78460 h 361415"/>
                <a:gd name="connsiteX16" fmla="*/ 329210 w 376491"/>
                <a:gd name="connsiteY16" fmla="*/ 78460 h 361415"/>
                <a:gd name="connsiteX17" fmla="*/ 269780 w 376491"/>
                <a:gd name="connsiteY17" fmla="*/ 78460 h 361415"/>
                <a:gd name="connsiteX18" fmla="*/ 275342 w 376491"/>
                <a:gd name="connsiteY18" fmla="*/ 72751 h 361415"/>
                <a:gd name="connsiteX19" fmla="*/ 269780 w 376491"/>
                <a:gd name="connsiteY19" fmla="*/ 68214 h 361415"/>
                <a:gd name="connsiteX20" fmla="*/ 264217 w 376491"/>
                <a:gd name="connsiteY20" fmla="*/ 72751 h 361415"/>
                <a:gd name="connsiteX21" fmla="*/ 269780 w 376491"/>
                <a:gd name="connsiteY21" fmla="*/ 78460 h 361415"/>
                <a:gd name="connsiteX22" fmla="*/ 269780 w 376491"/>
                <a:gd name="connsiteY22" fmla="*/ 78460 h 361415"/>
                <a:gd name="connsiteX23" fmla="*/ 210203 w 376491"/>
                <a:gd name="connsiteY23" fmla="*/ 78460 h 361415"/>
                <a:gd name="connsiteX24" fmla="*/ 215765 w 376491"/>
                <a:gd name="connsiteY24" fmla="*/ 72751 h 361415"/>
                <a:gd name="connsiteX25" fmla="*/ 210203 w 376491"/>
                <a:gd name="connsiteY25" fmla="*/ 68214 h 361415"/>
                <a:gd name="connsiteX26" fmla="*/ 204640 w 376491"/>
                <a:gd name="connsiteY26" fmla="*/ 72751 h 361415"/>
                <a:gd name="connsiteX27" fmla="*/ 210203 w 376491"/>
                <a:gd name="connsiteY27" fmla="*/ 78460 h 361415"/>
                <a:gd name="connsiteX28" fmla="*/ 210203 w 376491"/>
                <a:gd name="connsiteY28" fmla="*/ 78460 h 361415"/>
                <a:gd name="connsiteX29" fmla="*/ 55186 w 376491"/>
                <a:gd name="connsiteY29" fmla="*/ 215912 h 361415"/>
                <a:gd name="connsiteX30" fmla="*/ 112420 w 376491"/>
                <a:gd name="connsiteY30" fmla="*/ 272708 h 361415"/>
                <a:gd name="connsiteX31" fmla="*/ 169655 w 376491"/>
                <a:gd name="connsiteY31" fmla="*/ 215912 h 361415"/>
                <a:gd name="connsiteX32" fmla="*/ 112420 w 376491"/>
                <a:gd name="connsiteY32" fmla="*/ 0 h 361415"/>
                <a:gd name="connsiteX33" fmla="*/ 112420 w 376491"/>
                <a:gd name="connsiteY33" fmla="*/ 272708 h 361415"/>
                <a:gd name="connsiteX0" fmla="*/ 146088 w 376491"/>
                <a:gd name="connsiteY0" fmla="*/ 37620 h 361415"/>
                <a:gd name="connsiteX1" fmla="*/ 376491 w 376491"/>
                <a:gd name="connsiteY1" fmla="*/ 37620 h 361415"/>
                <a:gd name="connsiteX2" fmla="*/ 376491 w 376491"/>
                <a:gd name="connsiteY2" fmla="*/ 361415 h 361415"/>
                <a:gd name="connsiteX3" fmla="*/ 146 w 376491"/>
                <a:gd name="connsiteY3" fmla="*/ 361415 h 361415"/>
                <a:gd name="connsiteX4" fmla="*/ 146 w 376491"/>
                <a:gd name="connsiteY4" fmla="*/ 37620 h 361415"/>
                <a:gd name="connsiteX5" fmla="*/ 146 w 376491"/>
                <a:gd name="connsiteY5" fmla="*/ 37620 h 361415"/>
                <a:gd name="connsiteX6" fmla="*/ 79924 w 376491"/>
                <a:gd name="connsiteY6" fmla="*/ 37620 h 361415"/>
                <a:gd name="connsiteX7" fmla="*/ 146088 w 376491"/>
                <a:gd name="connsiteY7" fmla="*/ 110225 h 361415"/>
                <a:gd name="connsiteX8" fmla="*/ 376491 w 376491"/>
                <a:gd name="connsiteY8" fmla="*/ 110225 h 361415"/>
                <a:gd name="connsiteX9" fmla="*/ 0 w 376491"/>
                <a:gd name="connsiteY9" fmla="*/ 110225 h 361415"/>
                <a:gd name="connsiteX10" fmla="*/ 75240 w 376491"/>
                <a:gd name="connsiteY10" fmla="*/ 110225 h 361415"/>
                <a:gd name="connsiteX11" fmla="*/ 329210 w 376491"/>
                <a:gd name="connsiteY11" fmla="*/ 78460 h 361415"/>
                <a:gd name="connsiteX12" fmla="*/ 334773 w 376491"/>
                <a:gd name="connsiteY12" fmla="*/ 72751 h 361415"/>
                <a:gd name="connsiteX13" fmla="*/ 329210 w 376491"/>
                <a:gd name="connsiteY13" fmla="*/ 68214 h 361415"/>
                <a:gd name="connsiteX14" fmla="*/ 324673 w 376491"/>
                <a:gd name="connsiteY14" fmla="*/ 72751 h 361415"/>
                <a:gd name="connsiteX15" fmla="*/ 329210 w 376491"/>
                <a:gd name="connsiteY15" fmla="*/ 78460 h 361415"/>
                <a:gd name="connsiteX16" fmla="*/ 329210 w 376491"/>
                <a:gd name="connsiteY16" fmla="*/ 78460 h 361415"/>
                <a:gd name="connsiteX17" fmla="*/ 269780 w 376491"/>
                <a:gd name="connsiteY17" fmla="*/ 78460 h 361415"/>
                <a:gd name="connsiteX18" fmla="*/ 275342 w 376491"/>
                <a:gd name="connsiteY18" fmla="*/ 72751 h 361415"/>
                <a:gd name="connsiteX19" fmla="*/ 269780 w 376491"/>
                <a:gd name="connsiteY19" fmla="*/ 68214 h 361415"/>
                <a:gd name="connsiteX20" fmla="*/ 264217 w 376491"/>
                <a:gd name="connsiteY20" fmla="*/ 72751 h 361415"/>
                <a:gd name="connsiteX21" fmla="*/ 269780 w 376491"/>
                <a:gd name="connsiteY21" fmla="*/ 78460 h 361415"/>
                <a:gd name="connsiteX22" fmla="*/ 269780 w 376491"/>
                <a:gd name="connsiteY22" fmla="*/ 78460 h 361415"/>
                <a:gd name="connsiteX23" fmla="*/ 210203 w 376491"/>
                <a:gd name="connsiteY23" fmla="*/ 78460 h 361415"/>
                <a:gd name="connsiteX24" fmla="*/ 215765 w 376491"/>
                <a:gd name="connsiteY24" fmla="*/ 72751 h 361415"/>
                <a:gd name="connsiteX25" fmla="*/ 210203 w 376491"/>
                <a:gd name="connsiteY25" fmla="*/ 68214 h 361415"/>
                <a:gd name="connsiteX26" fmla="*/ 204640 w 376491"/>
                <a:gd name="connsiteY26" fmla="*/ 72751 h 361415"/>
                <a:gd name="connsiteX27" fmla="*/ 210203 w 376491"/>
                <a:gd name="connsiteY27" fmla="*/ 78460 h 361415"/>
                <a:gd name="connsiteX28" fmla="*/ 210203 w 376491"/>
                <a:gd name="connsiteY28" fmla="*/ 78460 h 361415"/>
                <a:gd name="connsiteX29" fmla="*/ 55186 w 376491"/>
                <a:gd name="connsiteY29" fmla="*/ 215912 h 361415"/>
                <a:gd name="connsiteX30" fmla="*/ 112420 w 376491"/>
                <a:gd name="connsiteY30" fmla="*/ 272708 h 361415"/>
                <a:gd name="connsiteX31" fmla="*/ 169655 w 376491"/>
                <a:gd name="connsiteY31" fmla="*/ 215912 h 361415"/>
                <a:gd name="connsiteX32" fmla="*/ 112420 w 376491"/>
                <a:gd name="connsiteY32" fmla="*/ 0 h 361415"/>
                <a:gd name="connsiteX33" fmla="*/ 112420 w 376491"/>
                <a:gd name="connsiteY33" fmla="*/ 272708 h 36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6491" h="361415">
                  <a:moveTo>
                    <a:pt x="146088" y="37620"/>
                  </a:moveTo>
                  <a:lnTo>
                    <a:pt x="376491" y="37620"/>
                  </a:lnTo>
                  <a:lnTo>
                    <a:pt x="376491" y="361415"/>
                  </a:lnTo>
                  <a:lnTo>
                    <a:pt x="146" y="361415"/>
                  </a:lnTo>
                  <a:lnTo>
                    <a:pt x="146" y="37620"/>
                  </a:lnTo>
                  <a:lnTo>
                    <a:pt x="146" y="37620"/>
                  </a:lnTo>
                  <a:lnTo>
                    <a:pt x="79924" y="37620"/>
                  </a:lnTo>
                  <a:moveTo>
                    <a:pt x="146088" y="110225"/>
                  </a:moveTo>
                  <a:lnTo>
                    <a:pt x="376491" y="110225"/>
                  </a:lnTo>
                  <a:moveTo>
                    <a:pt x="0" y="110225"/>
                  </a:moveTo>
                  <a:lnTo>
                    <a:pt x="75240" y="110225"/>
                  </a:lnTo>
                  <a:moveTo>
                    <a:pt x="329210" y="78460"/>
                  </a:moveTo>
                  <a:cubicBezTo>
                    <a:pt x="332577" y="78460"/>
                    <a:pt x="334773" y="76118"/>
                    <a:pt x="334773" y="72751"/>
                  </a:cubicBezTo>
                  <a:cubicBezTo>
                    <a:pt x="334773" y="70409"/>
                    <a:pt x="332577" y="68214"/>
                    <a:pt x="329210" y="68214"/>
                  </a:cubicBezTo>
                  <a:cubicBezTo>
                    <a:pt x="327015" y="68214"/>
                    <a:pt x="324673" y="70556"/>
                    <a:pt x="324673" y="72751"/>
                  </a:cubicBezTo>
                  <a:cubicBezTo>
                    <a:pt x="324819" y="76265"/>
                    <a:pt x="327015" y="78460"/>
                    <a:pt x="329210" y="78460"/>
                  </a:cubicBezTo>
                  <a:lnTo>
                    <a:pt x="329210" y="78460"/>
                  </a:lnTo>
                  <a:close/>
                  <a:moveTo>
                    <a:pt x="269780" y="78460"/>
                  </a:moveTo>
                  <a:cubicBezTo>
                    <a:pt x="273146" y="78460"/>
                    <a:pt x="275342" y="76118"/>
                    <a:pt x="275342" y="72751"/>
                  </a:cubicBezTo>
                  <a:cubicBezTo>
                    <a:pt x="275342" y="70409"/>
                    <a:pt x="273146" y="68214"/>
                    <a:pt x="269780" y="68214"/>
                  </a:cubicBezTo>
                  <a:cubicBezTo>
                    <a:pt x="267584" y="68214"/>
                    <a:pt x="264217" y="70556"/>
                    <a:pt x="264217" y="72751"/>
                  </a:cubicBezTo>
                  <a:cubicBezTo>
                    <a:pt x="264071" y="76265"/>
                    <a:pt x="267438" y="78460"/>
                    <a:pt x="269780" y="78460"/>
                  </a:cubicBezTo>
                  <a:lnTo>
                    <a:pt x="269780" y="78460"/>
                  </a:lnTo>
                  <a:close/>
                  <a:moveTo>
                    <a:pt x="210203" y="78460"/>
                  </a:moveTo>
                  <a:cubicBezTo>
                    <a:pt x="212398" y="78460"/>
                    <a:pt x="215765" y="76118"/>
                    <a:pt x="215765" y="72751"/>
                  </a:cubicBezTo>
                  <a:cubicBezTo>
                    <a:pt x="215765" y="70409"/>
                    <a:pt x="212398" y="68214"/>
                    <a:pt x="210203" y="68214"/>
                  </a:cubicBezTo>
                  <a:cubicBezTo>
                    <a:pt x="206836" y="68214"/>
                    <a:pt x="204640" y="70556"/>
                    <a:pt x="204640" y="72751"/>
                  </a:cubicBezTo>
                  <a:cubicBezTo>
                    <a:pt x="204494" y="76265"/>
                    <a:pt x="206836" y="78460"/>
                    <a:pt x="210203" y="78460"/>
                  </a:cubicBezTo>
                  <a:lnTo>
                    <a:pt x="210203" y="78460"/>
                  </a:lnTo>
                  <a:close/>
                  <a:moveTo>
                    <a:pt x="55186" y="215912"/>
                  </a:moveTo>
                  <a:lnTo>
                    <a:pt x="112420" y="272708"/>
                  </a:lnTo>
                  <a:lnTo>
                    <a:pt x="169655" y="215912"/>
                  </a:lnTo>
                  <a:moveTo>
                    <a:pt x="112420" y="0"/>
                  </a:moveTo>
                  <a:lnTo>
                    <a:pt x="112420" y="272708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CBD8BD-BE05-E37D-AF32-60D15891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92732" y="1491389"/>
            <a:ext cx="1041722" cy="1041722"/>
            <a:chOff x="8148426" y="2159731"/>
            <a:chExt cx="1041722" cy="104172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794C881-4977-5B5A-B8CF-E72BD1E203E5}"/>
                </a:ext>
              </a:extLst>
            </p:cNvPr>
            <p:cNvSpPr/>
            <p:nvPr/>
          </p:nvSpPr>
          <p:spPr>
            <a:xfrm>
              <a:off x="8148426" y="2159731"/>
              <a:ext cx="1041722" cy="1041722"/>
            </a:xfrm>
            <a:prstGeom prst="ellipse">
              <a:avLst/>
            </a:prstGeom>
            <a:gradFill flip="none" rotWithShape="1">
              <a:gsLst>
                <a:gs pos="0">
                  <a:srgbClr val="D83B01">
                    <a:shade val="30000"/>
                    <a:satMod val="115000"/>
                  </a:srgbClr>
                </a:gs>
                <a:gs pos="50000">
                  <a:srgbClr val="D83B01">
                    <a:shade val="67500"/>
                    <a:satMod val="115000"/>
                  </a:srgbClr>
                </a:gs>
                <a:gs pos="100000">
                  <a:srgbClr val="D83B01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IoT">
              <a:extLst>
                <a:ext uri="{FF2B5EF4-FFF2-40B4-BE49-F238E27FC236}">
                  <a16:creationId xmlns:a16="http://schemas.microsoft.com/office/drawing/2014/main" id="{449933F8-D9D2-2FAD-69BB-D3043A7837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96714" y="2407583"/>
              <a:ext cx="545146" cy="546019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F99BA3-B678-44EE-9FDD-230C8262E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67560" y="1491389"/>
            <a:ext cx="1041722" cy="1041722"/>
            <a:chOff x="10023254" y="2159731"/>
            <a:chExt cx="1041722" cy="104172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A4CD33-9A19-0C56-A01A-54538E6AEB95}"/>
                </a:ext>
              </a:extLst>
            </p:cNvPr>
            <p:cNvSpPr/>
            <p:nvPr/>
          </p:nvSpPr>
          <p:spPr>
            <a:xfrm>
              <a:off x="10023254" y="2159731"/>
              <a:ext cx="1041722" cy="1041722"/>
            </a:xfrm>
            <a:prstGeom prst="ellipse">
              <a:avLst/>
            </a:prstGeom>
            <a:gradFill flip="none" rotWithShape="1">
              <a:gsLst>
                <a:gs pos="0">
                  <a:srgbClr val="D83B01">
                    <a:shade val="30000"/>
                    <a:satMod val="115000"/>
                  </a:srgbClr>
                </a:gs>
                <a:gs pos="50000">
                  <a:srgbClr val="D83B01">
                    <a:shade val="67500"/>
                    <a:satMod val="115000"/>
                  </a:srgbClr>
                </a:gs>
                <a:gs pos="100000">
                  <a:srgbClr val="D83B01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target_2">
              <a:extLst>
                <a:ext uri="{FF2B5EF4-FFF2-40B4-BE49-F238E27FC236}">
                  <a16:creationId xmlns:a16="http://schemas.microsoft.com/office/drawing/2014/main" id="{B120BB1A-DEE8-6838-9071-C4DAC55AA32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266465" y="2404049"/>
              <a:ext cx="555300" cy="553086"/>
            </a:xfrm>
            <a:custGeom>
              <a:avLst/>
              <a:gdLst>
                <a:gd name="T0" fmla="*/ 314 w 346"/>
                <a:gd name="T1" fmla="*/ 73 h 346"/>
                <a:gd name="T2" fmla="*/ 346 w 346"/>
                <a:gd name="T3" fmla="*/ 173 h 346"/>
                <a:gd name="T4" fmla="*/ 173 w 346"/>
                <a:gd name="T5" fmla="*/ 346 h 346"/>
                <a:gd name="T6" fmla="*/ 0 w 346"/>
                <a:gd name="T7" fmla="*/ 173 h 346"/>
                <a:gd name="T8" fmla="*/ 173 w 346"/>
                <a:gd name="T9" fmla="*/ 0 h 346"/>
                <a:gd name="T10" fmla="*/ 269 w 346"/>
                <a:gd name="T11" fmla="*/ 30 h 346"/>
                <a:gd name="T12" fmla="*/ 173 w 346"/>
                <a:gd name="T13" fmla="*/ 274 h 346"/>
                <a:gd name="T14" fmla="*/ 274 w 346"/>
                <a:gd name="T15" fmla="*/ 173 h 346"/>
                <a:gd name="T16" fmla="*/ 173 w 346"/>
                <a:gd name="T17" fmla="*/ 72 h 346"/>
                <a:gd name="T18" fmla="*/ 72 w 346"/>
                <a:gd name="T19" fmla="*/ 173 h 346"/>
                <a:gd name="T20" fmla="*/ 173 w 346"/>
                <a:gd name="T21" fmla="*/ 274 h 346"/>
                <a:gd name="T22" fmla="*/ 173 w 346"/>
                <a:gd name="T23" fmla="*/ 203 h 346"/>
                <a:gd name="T24" fmla="*/ 203 w 346"/>
                <a:gd name="T25" fmla="*/ 173 h 346"/>
                <a:gd name="T26" fmla="*/ 173 w 346"/>
                <a:gd name="T27" fmla="*/ 143 h 346"/>
                <a:gd name="T28" fmla="*/ 143 w 346"/>
                <a:gd name="T29" fmla="*/ 173 h 346"/>
                <a:gd name="T30" fmla="*/ 173 w 346"/>
                <a:gd name="T31" fmla="*/ 203 h 346"/>
                <a:gd name="T32" fmla="*/ 173 w 346"/>
                <a:gd name="T33" fmla="*/ 173 h 346"/>
                <a:gd name="T34" fmla="*/ 241 w 346"/>
                <a:gd name="T35" fmla="*/ 99 h 346"/>
                <a:gd name="T36" fmla="*/ 334 w 346"/>
                <a:gd name="T37" fmla="*/ 54 h 346"/>
                <a:gd name="T38" fmla="*/ 291 w 346"/>
                <a:gd name="T39" fmla="*/ 54 h 346"/>
                <a:gd name="T40" fmla="*/ 291 w 346"/>
                <a:gd name="T41" fmla="*/ 10 h 346"/>
                <a:gd name="T42" fmla="*/ 241 w 346"/>
                <a:gd name="T43" fmla="*/ 56 h 346"/>
                <a:gd name="T44" fmla="*/ 241 w 346"/>
                <a:gd name="T45" fmla="*/ 99 h 346"/>
                <a:gd name="T46" fmla="*/ 285 w 346"/>
                <a:gd name="T47" fmla="*/ 99 h 346"/>
                <a:gd name="T48" fmla="*/ 334 w 346"/>
                <a:gd name="T49" fmla="*/ 5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46">
                  <a:moveTo>
                    <a:pt x="314" y="73"/>
                  </a:moveTo>
                  <a:cubicBezTo>
                    <a:pt x="334" y="101"/>
                    <a:pt x="346" y="136"/>
                    <a:pt x="346" y="173"/>
                  </a:cubicBezTo>
                  <a:cubicBezTo>
                    <a:pt x="346" y="268"/>
                    <a:pt x="268" y="346"/>
                    <a:pt x="173" y="346"/>
                  </a:cubicBezTo>
                  <a:cubicBezTo>
                    <a:pt x="78" y="346"/>
                    <a:pt x="0" y="268"/>
                    <a:pt x="0" y="173"/>
                  </a:cubicBezTo>
                  <a:cubicBezTo>
                    <a:pt x="0" y="78"/>
                    <a:pt x="78" y="0"/>
                    <a:pt x="173" y="0"/>
                  </a:cubicBezTo>
                  <a:cubicBezTo>
                    <a:pt x="209" y="0"/>
                    <a:pt x="242" y="11"/>
                    <a:pt x="269" y="30"/>
                  </a:cubicBezTo>
                  <a:moveTo>
                    <a:pt x="173" y="274"/>
                  </a:moveTo>
                  <a:cubicBezTo>
                    <a:pt x="229" y="274"/>
                    <a:pt x="274" y="229"/>
                    <a:pt x="274" y="173"/>
                  </a:cubicBezTo>
                  <a:cubicBezTo>
                    <a:pt x="274" y="117"/>
                    <a:pt x="229" y="72"/>
                    <a:pt x="173" y="72"/>
                  </a:cubicBezTo>
                  <a:cubicBezTo>
                    <a:pt x="117" y="72"/>
                    <a:pt x="72" y="117"/>
                    <a:pt x="72" y="173"/>
                  </a:cubicBezTo>
                  <a:cubicBezTo>
                    <a:pt x="72" y="229"/>
                    <a:pt x="117" y="274"/>
                    <a:pt x="173" y="274"/>
                  </a:cubicBezTo>
                  <a:close/>
                  <a:moveTo>
                    <a:pt x="173" y="203"/>
                  </a:moveTo>
                  <a:cubicBezTo>
                    <a:pt x="190" y="203"/>
                    <a:pt x="203" y="190"/>
                    <a:pt x="203" y="173"/>
                  </a:cubicBezTo>
                  <a:cubicBezTo>
                    <a:pt x="203" y="156"/>
                    <a:pt x="190" y="143"/>
                    <a:pt x="173" y="143"/>
                  </a:cubicBezTo>
                  <a:cubicBezTo>
                    <a:pt x="156" y="143"/>
                    <a:pt x="143" y="156"/>
                    <a:pt x="143" y="173"/>
                  </a:cubicBezTo>
                  <a:cubicBezTo>
                    <a:pt x="143" y="190"/>
                    <a:pt x="156" y="203"/>
                    <a:pt x="173" y="203"/>
                  </a:cubicBezTo>
                  <a:close/>
                  <a:moveTo>
                    <a:pt x="173" y="173"/>
                  </a:moveTo>
                  <a:cubicBezTo>
                    <a:pt x="241" y="99"/>
                    <a:pt x="241" y="99"/>
                    <a:pt x="241" y="99"/>
                  </a:cubicBezTo>
                  <a:moveTo>
                    <a:pt x="334" y="54"/>
                  </a:moveTo>
                  <a:cubicBezTo>
                    <a:pt x="291" y="54"/>
                    <a:pt x="291" y="54"/>
                    <a:pt x="291" y="54"/>
                  </a:cubicBezTo>
                  <a:cubicBezTo>
                    <a:pt x="291" y="10"/>
                    <a:pt x="291" y="10"/>
                    <a:pt x="291" y="10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85" y="99"/>
                    <a:pt x="285" y="99"/>
                    <a:pt x="285" y="99"/>
                  </a:cubicBezTo>
                  <a:lnTo>
                    <a:pt x="334" y="54"/>
                  </a:ln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6C9B48B-9ACF-DF27-2F98-F1EF0A47BAAF}"/>
              </a:ext>
            </a:extLst>
          </p:cNvPr>
          <p:cNvSpPr txBox="1"/>
          <p:nvPr/>
        </p:nvSpPr>
        <p:spPr>
          <a:xfrm>
            <a:off x="10054713" y="3262845"/>
            <a:ext cx="161075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Intelligence gathering</a:t>
            </a:r>
          </a:p>
          <a:p>
            <a:pPr algn="ctr" fontAlgn="b">
              <a:defRPr/>
            </a:pPr>
            <a:endParaRPr lang="en-US" sz="1050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</a:gradFill>
              <a:latin typeface="Segoe Pro Semibold" panose="020B0702040504020203" pitchFamily="34" charset="0"/>
              <a:cs typeface="Segoe UI" panose="020B0502040204020203" pitchFamily="34" charset="0"/>
            </a:endParaRPr>
          </a:p>
          <a:p>
            <a:pPr algn="ctr" fontAlgn="b">
              <a:defRPr/>
            </a:pPr>
            <a:r>
              <a:rPr lang="en-US" sz="105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  <a:latin typeface="Segoe Pro Semibold" panose="020B0702040504020203" pitchFamily="34" charset="0"/>
                <a:cs typeface="Segoe UI" panose="020B0502040204020203" pitchFamily="34" charset="0"/>
              </a:rPr>
              <a:t>Extended persistence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07EE3CA-3B54-2E2A-3BF6-C69FBE843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96360" y="3177449"/>
            <a:ext cx="519545" cy="0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25A488F-B059-8B79-6442-24498CF17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04163" y="3177449"/>
            <a:ext cx="519545" cy="0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6F4E33-297D-4098-905E-F01F0113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29334" y="3177449"/>
            <a:ext cx="519545" cy="0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2C05B5-F19B-81CD-F8DC-8C4F9950C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778992" y="3177449"/>
            <a:ext cx="519545" cy="0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7C2738-1295-33A4-91CD-51F77F3C4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653821" y="3177449"/>
            <a:ext cx="519545" cy="0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2DA83C2-AAC4-4138-8DC3-DDD9E369B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528649" y="3177449"/>
            <a:ext cx="519545" cy="0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B820804-1C9D-5A88-693F-73C150B8FECC}"/>
              </a:ext>
            </a:extLst>
          </p:cNvPr>
          <p:cNvCxnSpPr>
            <a:cxnSpLocks/>
          </p:cNvCxnSpPr>
          <p:nvPr/>
        </p:nvCxnSpPr>
        <p:spPr>
          <a:xfrm flipH="1">
            <a:off x="2561502" y="4107515"/>
            <a:ext cx="383337" cy="1348176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4B1D60B-1CD6-01C6-B097-6DA060069B41}"/>
              </a:ext>
            </a:extLst>
          </p:cNvPr>
          <p:cNvCxnSpPr>
            <a:cxnSpLocks/>
          </p:cNvCxnSpPr>
          <p:nvPr/>
        </p:nvCxnSpPr>
        <p:spPr>
          <a:xfrm flipH="1">
            <a:off x="3206416" y="5765067"/>
            <a:ext cx="861357" cy="371038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987CC0-6670-29B9-35C4-9FFB4426CC47}"/>
              </a:ext>
            </a:extLst>
          </p:cNvPr>
          <p:cNvGrpSpPr/>
          <p:nvPr/>
        </p:nvGrpSpPr>
        <p:grpSpPr>
          <a:xfrm>
            <a:off x="770080" y="3959147"/>
            <a:ext cx="7279553" cy="2837089"/>
            <a:chOff x="770080" y="3959147"/>
            <a:chExt cx="7279553" cy="283708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52DA6A1-FC21-0F83-EAA9-A0C4B62F351E}"/>
                </a:ext>
              </a:extLst>
            </p:cNvPr>
            <p:cNvGrpSpPr/>
            <p:nvPr/>
          </p:nvGrpSpPr>
          <p:grpSpPr>
            <a:xfrm>
              <a:off x="770080" y="4488473"/>
              <a:ext cx="1610689" cy="993474"/>
              <a:chOff x="4612877" y="1351728"/>
              <a:chExt cx="1610689" cy="993474"/>
            </a:xfrm>
          </p:grpSpPr>
          <p:pic>
            <p:nvPicPr>
              <p:cNvPr id="82" name="Graphic 81" descr="User with solid fill">
                <a:extLst>
                  <a:ext uri="{FF2B5EF4-FFF2-40B4-BE49-F238E27FC236}">
                    <a16:creationId xmlns:a16="http://schemas.microsoft.com/office/drawing/2014/main" id="{CB7346A1-62CC-53ED-CDFA-6382C5372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08475" y="1351728"/>
                <a:ext cx="624548" cy="624548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41E5A18-8DAC-6F07-1CB5-9DB4372751B3}"/>
                  </a:ext>
                </a:extLst>
              </p:cNvPr>
              <p:cNvSpPr txBox="1"/>
              <p:nvPr/>
            </p:nvSpPr>
            <p:spPr>
              <a:xfrm>
                <a:off x="4612877" y="1975870"/>
                <a:ext cx="16106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Volt Typhoon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822D814-02D1-F8B2-C95A-8E14E4205583}"/>
                </a:ext>
              </a:extLst>
            </p:cNvPr>
            <p:cNvSpPr txBox="1"/>
            <p:nvPr/>
          </p:nvSpPr>
          <p:spPr>
            <a:xfrm>
              <a:off x="3031162" y="4412271"/>
              <a:ext cx="2106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62C94FD-4B4B-200D-EB2D-1ECDC43937BE}"/>
                </a:ext>
              </a:extLst>
            </p:cNvPr>
            <p:cNvCxnSpPr>
              <a:cxnSpLocks/>
            </p:cNvCxnSpPr>
            <p:nvPr/>
          </p:nvCxnSpPr>
          <p:spPr>
            <a:xfrm>
              <a:off x="1943320" y="4862107"/>
              <a:ext cx="1087842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Graphic 86" descr="Server outline">
              <a:extLst>
                <a:ext uri="{FF2B5EF4-FFF2-40B4-BE49-F238E27FC236}">
                  <a16:creationId xmlns:a16="http://schemas.microsoft.com/office/drawing/2014/main" id="{C73AF9AA-A098-1CB1-B667-E09ADDBB8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95040" y="4488473"/>
              <a:ext cx="914400" cy="91440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AE2F05B-DCBC-326A-4CF9-2FE54D3A067E}"/>
                </a:ext>
              </a:extLst>
            </p:cNvPr>
            <p:cNvSpPr txBox="1"/>
            <p:nvPr/>
          </p:nvSpPr>
          <p:spPr>
            <a:xfrm>
              <a:off x="2708027" y="5354911"/>
              <a:ext cx="1774318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VPN appliance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86F9F8D-5E78-BD61-A974-886A11270DD4}"/>
                </a:ext>
              </a:extLst>
            </p:cNvPr>
            <p:cNvSpPr txBox="1"/>
            <p:nvPr/>
          </p:nvSpPr>
          <p:spPr>
            <a:xfrm>
              <a:off x="1920011" y="4457909"/>
              <a:ext cx="1134459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4364C"/>
                  </a:solidFill>
                </a:rPr>
                <a:t>CVE</a:t>
              </a:r>
            </a:p>
          </p:txBody>
        </p:sp>
        <p:pic>
          <p:nvPicPr>
            <p:cNvPr id="90" name="Graphic 89" descr="Employee badge with solid fill">
              <a:extLst>
                <a:ext uri="{FF2B5EF4-FFF2-40B4-BE49-F238E27FC236}">
                  <a16:creationId xmlns:a16="http://schemas.microsoft.com/office/drawing/2014/main" id="{FC5F1FD7-D711-441F-507A-EE9AD0748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19095" y="6211660"/>
              <a:ext cx="578045" cy="578045"/>
            </a:xfrm>
            <a:prstGeom prst="rect">
              <a:avLst/>
            </a:prstGeom>
          </p:spPr>
        </p:pic>
        <p:pic>
          <p:nvPicPr>
            <p:cNvPr id="91" name="Graphic 90" descr="Employee badge with solid fill">
              <a:extLst>
                <a:ext uri="{FF2B5EF4-FFF2-40B4-BE49-F238E27FC236}">
                  <a16:creationId xmlns:a16="http://schemas.microsoft.com/office/drawing/2014/main" id="{9B372FC6-888A-9A23-7F34-68296F9FC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61268" y="6211660"/>
              <a:ext cx="578045" cy="578045"/>
            </a:xfrm>
            <a:prstGeom prst="rect">
              <a:avLst/>
            </a:prstGeom>
          </p:spPr>
        </p:pic>
        <p:pic>
          <p:nvPicPr>
            <p:cNvPr id="92" name="Graphic 91" descr="Employee badge with solid fill">
              <a:extLst>
                <a:ext uri="{FF2B5EF4-FFF2-40B4-BE49-F238E27FC236}">
                  <a16:creationId xmlns:a16="http://schemas.microsoft.com/office/drawing/2014/main" id="{92C75B9B-C952-2100-91EF-CAD845594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94414" y="6218191"/>
              <a:ext cx="578045" cy="578045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051C0BA-5513-07C6-8926-E016DEF777C0}"/>
                </a:ext>
              </a:extLst>
            </p:cNvPr>
            <p:cNvSpPr txBox="1"/>
            <p:nvPr/>
          </p:nvSpPr>
          <p:spPr>
            <a:xfrm>
              <a:off x="1118371" y="6318709"/>
              <a:ext cx="1909751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User Credentials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9AEAABF-B32E-0526-5D3A-929B605A5C5C}"/>
                </a:ext>
              </a:extLst>
            </p:cNvPr>
            <p:cNvCxnSpPr>
              <a:cxnSpLocks/>
            </p:cNvCxnSpPr>
            <p:nvPr/>
          </p:nvCxnSpPr>
          <p:spPr>
            <a:xfrm>
              <a:off x="3552240" y="5718857"/>
              <a:ext cx="0" cy="533003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378A4E5-96BB-3BB4-2B56-DE35691A77E2}"/>
                </a:ext>
              </a:extLst>
            </p:cNvPr>
            <p:cNvSpPr/>
            <p:nvPr/>
          </p:nvSpPr>
          <p:spPr>
            <a:xfrm>
              <a:off x="4211114" y="3959147"/>
              <a:ext cx="3838519" cy="18059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C194661-DDF8-4A98-2BE9-A101EAB996B8}"/>
                </a:ext>
              </a:extLst>
            </p:cNvPr>
            <p:cNvSpPr txBox="1"/>
            <p:nvPr/>
          </p:nvSpPr>
          <p:spPr>
            <a:xfrm>
              <a:off x="5243214" y="4544328"/>
              <a:ext cx="1774318" cy="635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Internal Network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FE2A2B0-BA9F-3550-E5D2-1EAB7B9A2063}"/>
                </a:ext>
              </a:extLst>
            </p:cNvPr>
            <p:cNvCxnSpPr/>
            <p:nvPr/>
          </p:nvCxnSpPr>
          <p:spPr>
            <a:xfrm>
              <a:off x="3850290" y="4862107"/>
              <a:ext cx="360824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7777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-0.03282 -0.00232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-0.03281 -0.0023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-0.03281 -0.00232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1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-0.03281 -0.0023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11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03282 -0.00232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03281 -0.00232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1B50ED-D680-E902-E08C-30CEEFC1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/>
              <a:t>Threat Hunting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2243D3-09C8-120D-5844-2B468E144BF1}"/>
              </a:ext>
            </a:extLst>
          </p:cNvPr>
          <p:cNvGrpSpPr/>
          <p:nvPr/>
        </p:nvGrpSpPr>
        <p:grpSpPr>
          <a:xfrm>
            <a:off x="7647410" y="1619161"/>
            <a:ext cx="3714864" cy="3167981"/>
            <a:chOff x="774503" y="2464286"/>
            <a:chExt cx="4423775" cy="37017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8AECEE-F5A0-ED63-AB28-F5B7787D1129}"/>
                </a:ext>
              </a:extLst>
            </p:cNvPr>
            <p:cNvGrpSpPr/>
            <p:nvPr/>
          </p:nvGrpSpPr>
          <p:grpSpPr>
            <a:xfrm>
              <a:off x="774503" y="2940135"/>
              <a:ext cx="4423775" cy="3225887"/>
              <a:chOff x="3150918" y="67189"/>
              <a:chExt cx="8231652" cy="699452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4993A8B-A161-061D-4EB9-AC6064F86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0918" y="67189"/>
                <a:ext cx="8231652" cy="699452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0307B78-10C0-9B1E-C3E3-281931A09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4790" b="82206"/>
              <a:stretch/>
            </p:blipFill>
            <p:spPr>
              <a:xfrm>
                <a:off x="9870508" y="67189"/>
                <a:ext cx="1512062" cy="638691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9F65A8-9AE0-1624-D2B4-2B8D4CCD1EAD}"/>
                </a:ext>
              </a:extLst>
            </p:cNvPr>
            <p:cNvSpPr txBox="1"/>
            <p:nvPr/>
          </p:nvSpPr>
          <p:spPr>
            <a:xfrm>
              <a:off x="774503" y="2464286"/>
              <a:ext cx="4423775" cy="3525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961" dirty="0"/>
                <a:t>Sigma and Yara rules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8BC1F3-8FB7-BACB-0177-FD6AB7D33AB0}"/>
              </a:ext>
            </a:extLst>
          </p:cNvPr>
          <p:cNvGrpSpPr/>
          <p:nvPr/>
        </p:nvGrpSpPr>
        <p:grpSpPr>
          <a:xfrm>
            <a:off x="315425" y="1128164"/>
            <a:ext cx="3206532" cy="3037841"/>
            <a:chOff x="5538624" y="1454322"/>
            <a:chExt cx="3270830" cy="30987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70F9E9-3E4C-0440-2C48-5ADAE39D5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7977"/>
            <a:stretch/>
          </p:blipFill>
          <p:spPr>
            <a:xfrm>
              <a:off x="5538624" y="1751514"/>
              <a:ext cx="3270830" cy="28015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AD9786-2A72-CCC6-7DE7-E19EECCF8409}"/>
                </a:ext>
              </a:extLst>
            </p:cNvPr>
            <p:cNvSpPr txBox="1"/>
            <p:nvPr/>
          </p:nvSpPr>
          <p:spPr>
            <a:xfrm>
              <a:off x="5538624" y="1454322"/>
              <a:ext cx="327083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961" dirty="0"/>
                <a:t>MITRE ATT&amp;CK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688643-9A10-2E6B-8E83-280C8E9040B0}"/>
              </a:ext>
            </a:extLst>
          </p:cNvPr>
          <p:cNvGrpSpPr/>
          <p:nvPr/>
        </p:nvGrpSpPr>
        <p:grpSpPr>
          <a:xfrm>
            <a:off x="4132367" y="1212834"/>
            <a:ext cx="2631358" cy="4320418"/>
            <a:chOff x="435253" y="1425610"/>
            <a:chExt cx="2684122" cy="44070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A15A0D-215E-F406-5B93-C95A68A3927F}"/>
                </a:ext>
              </a:extLst>
            </p:cNvPr>
            <p:cNvSpPr txBox="1"/>
            <p:nvPr/>
          </p:nvSpPr>
          <p:spPr>
            <a:xfrm>
              <a:off x="435253" y="1425610"/>
              <a:ext cx="268412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961" dirty="0"/>
                <a:t>Blogs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62E6B85-FEC8-51FD-9B5D-06114110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253" y="1751514"/>
              <a:ext cx="2684122" cy="408114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B18C54-F2AA-7463-E469-4A03D3E211C2}"/>
              </a:ext>
            </a:extLst>
          </p:cNvPr>
          <p:cNvGrpSpPr/>
          <p:nvPr/>
        </p:nvGrpSpPr>
        <p:grpSpPr>
          <a:xfrm>
            <a:off x="421618" y="4309048"/>
            <a:ext cx="3405544" cy="2405875"/>
            <a:chOff x="430072" y="4394957"/>
            <a:chExt cx="3473832" cy="24541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114EEB-8D14-A239-6E41-08B352C8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521" b="1"/>
            <a:stretch/>
          </p:blipFill>
          <p:spPr>
            <a:xfrm>
              <a:off x="430073" y="4701744"/>
              <a:ext cx="3473831" cy="214733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342ECE-D604-A9B8-94F4-208DA0D30D36}"/>
                </a:ext>
              </a:extLst>
            </p:cNvPr>
            <p:cNvSpPr txBox="1"/>
            <p:nvPr/>
          </p:nvSpPr>
          <p:spPr>
            <a:xfrm>
              <a:off x="430072" y="4394957"/>
              <a:ext cx="347383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961" dirty="0"/>
                <a:t>Tweets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55713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AAEF-E4C3-97AA-777C-A6F75C08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82761"/>
          </a:xfrm>
        </p:spPr>
        <p:txBody>
          <a:bodyPr/>
          <a:lstStyle/>
          <a:p>
            <a:r>
              <a:rPr lang="en-US" dirty="0"/>
              <a:t>Model as Attack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DEAA1-168B-40BA-E02A-981A7FBC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2" y="1267737"/>
            <a:ext cx="5554817" cy="2409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A9760-5139-A029-65F7-3E97CD00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11" y="3995545"/>
            <a:ext cx="5170598" cy="2511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F0EC0-8767-BFB0-28DB-5DB996A85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511" y="3813078"/>
            <a:ext cx="6112591" cy="280212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FF1B211-E42A-8A16-CC85-123D0D4E7129}"/>
              </a:ext>
            </a:extLst>
          </p:cNvPr>
          <p:cNvGrpSpPr/>
          <p:nvPr/>
        </p:nvGrpSpPr>
        <p:grpSpPr>
          <a:xfrm>
            <a:off x="7250812" y="1086575"/>
            <a:ext cx="3803650" cy="2402485"/>
            <a:chOff x="273702" y="4366528"/>
            <a:chExt cx="3803650" cy="2402485"/>
          </a:xfrm>
          <a:solidFill>
            <a:schemeClr val="tx1"/>
          </a:solidFill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F6EB5-DD44-496B-BBCF-6F9F2916298C}"/>
                </a:ext>
              </a:extLst>
            </p:cNvPr>
            <p:cNvSpPr txBox="1"/>
            <p:nvPr/>
          </p:nvSpPr>
          <p:spPr>
            <a:xfrm>
              <a:off x="273702" y="4366528"/>
              <a:ext cx="3803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Cloud Solution Providers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57E99A-77A2-84A9-3C89-201A55E68AB6}"/>
                </a:ext>
              </a:extLst>
            </p:cNvPr>
            <p:cNvGrpSpPr/>
            <p:nvPr/>
          </p:nvGrpSpPr>
          <p:grpSpPr>
            <a:xfrm>
              <a:off x="619777" y="4916594"/>
              <a:ext cx="2837754" cy="1852419"/>
              <a:chOff x="638827" y="4348678"/>
              <a:chExt cx="3111500" cy="2194499"/>
            </a:xfrm>
            <a:grpFill/>
          </p:grpSpPr>
          <p:pic>
            <p:nvPicPr>
              <p:cNvPr id="22" name="Graphic 21" descr="Hierarchy with solid fill">
                <a:extLst>
                  <a:ext uri="{FF2B5EF4-FFF2-40B4-BE49-F238E27FC236}">
                    <a16:creationId xmlns:a16="http://schemas.microsoft.com/office/drawing/2014/main" id="{50B7CC3C-4569-5F81-1C57-9ADDD9053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88177" y="434867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Graphic 22" descr="Hierarchy with solid fill">
                <a:extLst>
                  <a:ext uri="{FF2B5EF4-FFF2-40B4-BE49-F238E27FC236}">
                    <a16:creationId xmlns:a16="http://schemas.microsoft.com/office/drawing/2014/main" id="{A7387C7C-1412-381C-B309-F9FE23CCD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827" y="561988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3" descr="Hierarchy with solid fill">
                <a:extLst>
                  <a:ext uri="{FF2B5EF4-FFF2-40B4-BE49-F238E27FC236}">
                    <a16:creationId xmlns:a16="http://schemas.microsoft.com/office/drawing/2014/main" id="{8D5A54E6-C550-4DB7-CA83-1AA9D9D31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37377" y="562877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 descr="Hierarchy with solid fill">
                <a:extLst>
                  <a:ext uri="{FF2B5EF4-FFF2-40B4-BE49-F238E27FC236}">
                    <a16:creationId xmlns:a16="http://schemas.microsoft.com/office/drawing/2014/main" id="{0E6284CC-420E-2A06-6462-30AD98614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35927" y="559325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38CF023-FD6A-BC34-899B-0038592FE98A}"/>
                  </a:ext>
                </a:extLst>
              </p:cNvPr>
              <p:cNvCxnSpPr/>
              <p:nvPr/>
            </p:nvCxnSpPr>
            <p:spPr>
              <a:xfrm flipH="1">
                <a:off x="1261127" y="5160141"/>
                <a:ext cx="933450" cy="590550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2622504-1A97-8DE1-706D-E7FBCD6006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4577" y="5168148"/>
                <a:ext cx="956492" cy="554673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8E6A022-F9B9-D042-CFA2-FB4BAA4B2F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4577" y="5188253"/>
                <a:ext cx="0" cy="527811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88242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BlueHat India 2024 Speaker Template" id="{E14A023A-93B0-48C3-8EF9-82B81D58371C}" vid="{59B0EAC2-93D5-4A38-9D11-7042F74288B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BlueHat India 2024 Speaker Template" id="{E14A023A-93B0-48C3-8EF9-82B81D58371C}" vid="{90C4659F-C410-4C86-B0A3-13B63EE94E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1643</Words>
  <Application>Microsoft Office PowerPoint</Application>
  <PresentationFormat>Widescreen</PresentationFormat>
  <Paragraphs>372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Aptos</vt:lpstr>
      <vt:lpstr>Arial</vt:lpstr>
      <vt:lpstr>Baskerville Old Face</vt:lpstr>
      <vt:lpstr>Calibri</vt:lpstr>
      <vt:lpstr>Consolas</vt:lpstr>
      <vt:lpstr>Segoe Pro Semibold</vt:lpstr>
      <vt:lpstr>Segoe UI</vt:lpstr>
      <vt:lpstr>Segoe UI Light</vt:lpstr>
      <vt:lpstr>Segoe UI Semibold</vt:lpstr>
      <vt:lpstr>Trebuchet MS</vt:lpstr>
      <vt:lpstr>Wingdings</vt:lpstr>
      <vt:lpstr>LIGHT MODE</vt:lpstr>
      <vt:lpstr>DARK MODE</vt:lpstr>
      <vt:lpstr>Defending with the Graph of Graphs</vt:lpstr>
      <vt:lpstr>Why Graph?</vt:lpstr>
      <vt:lpstr>Understanding Microsoft's threat intelligence landscape</vt:lpstr>
      <vt:lpstr>PowerPoint Presentation</vt:lpstr>
      <vt:lpstr>Midnight Blizzard thinks deeply about chains of trust, transitive access, and hack-one to hack-many</vt:lpstr>
      <vt:lpstr>Midnight Blizzard Application Abuse</vt:lpstr>
      <vt:lpstr>Volt Typhoon - Targeting Critical Infrastructure</vt:lpstr>
      <vt:lpstr>Threat Hunting</vt:lpstr>
      <vt:lpstr>Model as Attack Graphs</vt:lpstr>
      <vt:lpstr>Attack and Defense as Graph Operations</vt:lpstr>
      <vt:lpstr>Building the Graph</vt:lpstr>
      <vt:lpstr>Thinking about graphs...</vt:lpstr>
      <vt:lpstr>Midnight Blizzard Application Abuse</vt:lpstr>
      <vt:lpstr>Graphs Abound…but how to build an Attack Graph? All data is security data, it just depends on the crisis </vt:lpstr>
      <vt:lpstr>Asset graphs for infrastructure, network, and access control</vt:lpstr>
      <vt:lpstr>Activity Logs</vt:lpstr>
      <vt:lpstr>Every contact leaves a trace…in an activity log</vt:lpstr>
      <vt:lpstr>Many security products and tools expose Attack Paths</vt:lpstr>
      <vt:lpstr>Threat Intelligence related graphs</vt:lpstr>
      <vt:lpstr>Example Bloodhound queries</vt:lpstr>
      <vt:lpstr>Asset Inventory</vt:lpstr>
      <vt:lpstr>To defend you need the graph of graphs</vt:lpstr>
      <vt:lpstr>Collaborating through the Graph</vt:lpstr>
      <vt:lpstr>Collaboration across disciplines Provide context, Prioritize effort, Automate</vt:lpstr>
      <vt:lpstr>Layers in the Graph: Different projections for different use cases</vt:lpstr>
      <vt:lpstr>Visualizing Remediation</vt:lpstr>
      <vt:lpstr>Innovating with the Graph</vt:lpstr>
      <vt:lpstr>Generative AI Applications</vt:lpstr>
      <vt:lpstr>Generative AI Applications</vt:lpstr>
      <vt:lpstr>PowerPoint Presentation</vt:lpstr>
      <vt:lpstr>Links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2024-05-24T00:40:19Z</dcterms:created>
  <dcterms:modified xsi:type="dcterms:W3CDTF">2024-05-24T00:58:42Z</dcterms:modified>
</cp:coreProperties>
</file>